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97" r:id="rId3"/>
    <p:sldId id="305" r:id="rId4"/>
    <p:sldId id="301" r:id="rId5"/>
    <p:sldId id="304" r:id="rId6"/>
    <p:sldId id="294" r:id="rId7"/>
    <p:sldId id="303" r:id="rId8"/>
    <p:sldId id="302" r:id="rId9"/>
    <p:sldId id="287" r:id="rId10"/>
    <p:sldId id="295" r:id="rId11"/>
    <p:sldId id="308" r:id="rId12"/>
    <p:sldId id="300" r:id="rId13"/>
    <p:sldId id="298" r:id="rId14"/>
    <p:sldId id="299" r:id="rId15"/>
    <p:sldId id="307" r:id="rId16"/>
    <p:sldId id="289" r:id="rId17"/>
    <p:sldId id="293" r:id="rId18"/>
    <p:sldId id="29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9427" autoAdjust="0"/>
  </p:normalViewPr>
  <p:slideViewPr>
    <p:cSldViewPr>
      <p:cViewPr>
        <p:scale>
          <a:sx n="66" d="100"/>
          <a:sy n="66" d="100"/>
        </p:scale>
        <p:origin x="-154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5039D-6F86-4E65-9312-0F90B85A3DD7}" type="datetimeFigureOut">
              <a:rPr lang="en-US" smtClean="0"/>
              <a:pPr/>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C3C94-848D-4CE5-9D8E-CBC0DADDC6EF}" type="slidenum">
              <a:rPr lang="en-US" smtClean="0"/>
              <a:pPr/>
              <a:t>‹#›</a:t>
            </a:fld>
            <a:endParaRPr lang="en-US"/>
          </a:p>
        </p:txBody>
      </p:sp>
    </p:spTree>
    <p:extLst>
      <p:ext uri="{BB962C8B-B14F-4D97-AF65-F5344CB8AC3E}">
        <p14:creationId xmlns:p14="http://schemas.microsoft.com/office/powerpoint/2010/main" val="416011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C3C94-848D-4CE5-9D8E-CBC0DADDC6E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C3C94-848D-4CE5-9D8E-CBC0DADDC6EF}" type="slidenum">
              <a:rPr lang="en-US" smtClean="0"/>
              <a:pPr/>
              <a:t>13</a:t>
            </a:fld>
            <a:endParaRPr lang="en-US"/>
          </a:p>
        </p:txBody>
      </p:sp>
    </p:spTree>
    <p:extLst>
      <p:ext uri="{BB962C8B-B14F-4D97-AF65-F5344CB8AC3E}">
        <p14:creationId xmlns:p14="http://schemas.microsoft.com/office/powerpoint/2010/main" val="175616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C3C94-848D-4CE5-9D8E-CBC0DADDC6EF}" type="slidenum">
              <a:rPr lang="en-US" smtClean="0"/>
              <a:pPr/>
              <a:t>15</a:t>
            </a:fld>
            <a:endParaRPr lang="en-US"/>
          </a:p>
        </p:txBody>
      </p:sp>
    </p:spTree>
    <p:extLst>
      <p:ext uri="{BB962C8B-B14F-4D97-AF65-F5344CB8AC3E}">
        <p14:creationId xmlns:p14="http://schemas.microsoft.com/office/powerpoint/2010/main" val="193018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42958-5303-4707-81A3-52F4D5A4D9A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2958-5303-4707-81A3-52F4D5A4D9A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2958-5303-4707-81A3-52F4D5A4D9A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2958-5303-4707-81A3-52F4D5A4D9A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42958-5303-4707-81A3-52F4D5A4D9A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42958-5303-4707-81A3-52F4D5A4D9AD}"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42958-5303-4707-81A3-52F4D5A4D9AD}"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42958-5303-4707-81A3-52F4D5A4D9AD}"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42958-5303-4707-81A3-52F4D5A4D9AD}"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2958-5303-4707-81A3-52F4D5A4D9AD}"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2958-5303-4707-81A3-52F4D5A4D9AD}"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9F924-6CB9-4B7C-9E68-32F7BD0E5D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42958-5303-4707-81A3-52F4D5A4D9AD}" type="datetimeFigureOut">
              <a:rPr lang="en-US" smtClean="0"/>
              <a:pPr/>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F924-6CB9-4B7C-9E68-32F7BD0E5D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143000"/>
            <a:ext cx="8153400" cy="4893647"/>
          </a:xfrm>
          <a:prstGeom prst="rect">
            <a:avLst/>
          </a:prstGeom>
          <a:noFill/>
        </p:spPr>
        <p:txBody>
          <a:bodyPr wrap="square" rtlCol="0">
            <a:spAutoFit/>
          </a:bodyPr>
          <a:lstStyle/>
          <a:p>
            <a:pPr algn="ctr"/>
            <a:r>
              <a:rPr lang="en-US" sz="6000" b="1" dirty="0" smtClean="0">
                <a:solidFill>
                  <a:schemeClr val="accent2">
                    <a:lumMod val="50000"/>
                  </a:schemeClr>
                </a:solidFill>
              </a:rPr>
              <a:t>HUMAN IMPACT FROM</a:t>
            </a:r>
            <a:br>
              <a:rPr lang="en-US" sz="6000" b="1" dirty="0" smtClean="0">
                <a:solidFill>
                  <a:schemeClr val="accent2">
                    <a:lumMod val="50000"/>
                  </a:schemeClr>
                </a:solidFill>
              </a:rPr>
            </a:br>
            <a:r>
              <a:rPr lang="en-US" sz="6000" b="1" dirty="0" smtClean="0">
                <a:solidFill>
                  <a:schemeClr val="accent2">
                    <a:lumMod val="50000"/>
                  </a:schemeClr>
                </a:solidFill>
              </a:rPr>
              <a:t>CLIMATE CHANGE</a:t>
            </a:r>
          </a:p>
          <a:p>
            <a:endParaRPr lang="en-US" sz="3200" dirty="0" smtClean="0"/>
          </a:p>
          <a:p>
            <a:pPr>
              <a:buFont typeface="Arial" pitchFamily="34" charset="0"/>
              <a:buChar char="•"/>
            </a:pPr>
            <a:r>
              <a:rPr lang="en-US" sz="3200" dirty="0" smtClean="0"/>
              <a:t>The importance of water and water resources</a:t>
            </a:r>
          </a:p>
          <a:p>
            <a:pPr>
              <a:buFont typeface="Arial" pitchFamily="34" charset="0"/>
              <a:buChar char="•"/>
            </a:pPr>
            <a:r>
              <a:rPr lang="en-US" sz="3200" dirty="0" smtClean="0"/>
              <a:t>How </a:t>
            </a:r>
            <a:r>
              <a:rPr lang="en-US" sz="3200" dirty="0" smtClean="0"/>
              <a:t>people in the past controlled the </a:t>
            </a:r>
            <a:r>
              <a:rPr lang="en-US" sz="3200" dirty="0" smtClean="0"/>
              <a:t>water</a:t>
            </a:r>
          </a:p>
          <a:p>
            <a:pPr>
              <a:buFont typeface="Arial" pitchFamily="34" charset="0"/>
              <a:buChar char="•"/>
            </a:pPr>
            <a:r>
              <a:rPr lang="en-US" sz="3200" dirty="0" smtClean="0"/>
              <a:t>Modern control of water</a:t>
            </a:r>
            <a:endParaRPr lang="en-US" sz="3200" dirty="0" smtClean="0"/>
          </a:p>
          <a:p>
            <a:endParaRPr lang="en-US" sz="3200" dirty="0" smtClean="0"/>
          </a:p>
          <a:p>
            <a:endParaRPr lang="en-US"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304800"/>
            <a:ext cx="8670050" cy="2246769"/>
          </a:xfrm>
          <a:prstGeom prst="rect">
            <a:avLst/>
          </a:prstGeom>
          <a:noFill/>
        </p:spPr>
        <p:txBody>
          <a:bodyPr wrap="square" rtlCol="0">
            <a:spAutoFit/>
          </a:bodyPr>
          <a:lstStyle/>
          <a:p>
            <a:r>
              <a:rPr lang="en-US" sz="2800" dirty="0" smtClean="0"/>
              <a:t>DAMS AND RESERVOIRS -- </a:t>
            </a:r>
            <a:r>
              <a:rPr lang="en-US" sz="2800" dirty="0" smtClean="0"/>
              <a:t>In modern times, we have larger cities and an even greater need to control water.  We make large dams which stops the flow of water producing reservoirs (man-made lakes) that store vast amounts of water.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003" y="2971800"/>
            <a:ext cx="5169848" cy="374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2" y="2997200"/>
            <a:ext cx="3486821"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5638800"/>
            <a:ext cx="3200399" cy="984885"/>
          </a:xfrm>
          <a:prstGeom prst="rect">
            <a:avLst/>
          </a:prstGeom>
          <a:noFill/>
        </p:spPr>
        <p:txBody>
          <a:bodyPr wrap="square" rtlCol="0">
            <a:spAutoFit/>
          </a:bodyPr>
          <a:lstStyle/>
          <a:p>
            <a:r>
              <a:rPr lang="en-US" sz="2000" dirty="0"/>
              <a:t>Hoover dam on the Colorado River produced Lake Mead.  </a:t>
            </a:r>
          </a:p>
          <a:p>
            <a:endParaRPr lang="en-US" dirty="0"/>
          </a:p>
        </p:txBody>
      </p:sp>
    </p:spTree>
    <p:extLst>
      <p:ext uri="{BB962C8B-B14F-4D97-AF65-F5344CB8AC3E}">
        <p14:creationId xmlns:p14="http://schemas.microsoft.com/office/powerpoint/2010/main" val="417260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170" y="348120"/>
            <a:ext cx="7953829" cy="1815882"/>
          </a:xfrm>
          <a:prstGeom prst="rect">
            <a:avLst/>
          </a:prstGeom>
          <a:noFill/>
        </p:spPr>
        <p:txBody>
          <a:bodyPr wrap="square" rtlCol="0">
            <a:spAutoFit/>
          </a:bodyPr>
          <a:lstStyle/>
          <a:p>
            <a:r>
              <a:rPr lang="en-US" sz="2800" dirty="0" smtClean="0"/>
              <a:t>Aqueducts to transport water are still critical.  California has the largest aqueduct in the world, it is over 700 miles long.  We need to transport water since most precipitation is in the mountains.</a:t>
            </a:r>
            <a:endParaRPr lang="en-US" sz="28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522907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2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447800"/>
            <a:ext cx="3703683" cy="493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90" y="1598871"/>
            <a:ext cx="8092596" cy="463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199" y="304800"/>
            <a:ext cx="8182429" cy="954107"/>
          </a:xfrm>
          <a:prstGeom prst="rect">
            <a:avLst/>
          </a:prstGeom>
          <a:noFill/>
        </p:spPr>
        <p:txBody>
          <a:bodyPr wrap="square" rtlCol="0">
            <a:spAutoFit/>
          </a:bodyPr>
          <a:lstStyle/>
          <a:p>
            <a:r>
              <a:rPr lang="en-US" sz="2800" dirty="0" smtClean="0"/>
              <a:t>Most big cities in California are dependent on water transported from other regions.  </a:t>
            </a:r>
            <a:endParaRPr lang="en-US" sz="2800" dirty="0"/>
          </a:p>
        </p:txBody>
      </p:sp>
    </p:spTree>
    <p:extLst>
      <p:ext uri="{BB962C8B-B14F-4D97-AF65-F5344CB8AC3E}">
        <p14:creationId xmlns:p14="http://schemas.microsoft.com/office/powerpoint/2010/main" val="261122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763000" cy="1661993"/>
          </a:xfrm>
          <a:prstGeom prst="rect">
            <a:avLst/>
          </a:prstGeom>
          <a:noFill/>
        </p:spPr>
        <p:txBody>
          <a:bodyPr wrap="square" rtlCol="0">
            <a:spAutoFit/>
          </a:bodyPr>
          <a:lstStyle/>
          <a:p>
            <a:r>
              <a:rPr lang="en-US" sz="2800" dirty="0" smtClean="0"/>
              <a:t>Fremont gets water from 3 main sources.  </a:t>
            </a:r>
          </a:p>
          <a:p>
            <a:endParaRPr lang="en-US" sz="2800" dirty="0" smtClean="0"/>
          </a:p>
          <a:p>
            <a:r>
              <a:rPr lang="en-US" sz="2800" dirty="0" smtClean="0"/>
              <a:t>1.  Wells pump groundwater from underneath Fremont</a:t>
            </a:r>
            <a:endParaRPr lang="en-US" sz="2800" dirty="0"/>
          </a:p>
          <a:p>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33"/>
          <a:stretch/>
        </p:blipFill>
        <p:spPr bwMode="auto">
          <a:xfrm>
            <a:off x="1524000" y="2208989"/>
            <a:ext cx="6172198" cy="44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83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 y="2362200"/>
            <a:ext cx="8898269"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04800"/>
            <a:ext cx="8153400" cy="1815882"/>
          </a:xfrm>
          <a:prstGeom prst="rect">
            <a:avLst/>
          </a:prstGeom>
          <a:noFill/>
        </p:spPr>
        <p:txBody>
          <a:bodyPr wrap="square" rtlCol="0">
            <a:spAutoFit/>
          </a:bodyPr>
          <a:lstStyle/>
          <a:p>
            <a:r>
              <a:rPr lang="en-US" sz="2800" dirty="0" smtClean="0"/>
              <a:t>2.  Some of our water is transported via aqueducts and pipes from the </a:t>
            </a:r>
            <a:r>
              <a:rPr lang="en-US" sz="2800" dirty="0" err="1" smtClean="0"/>
              <a:t>Hetch</a:t>
            </a:r>
            <a:r>
              <a:rPr lang="en-US" sz="2800" dirty="0" smtClean="0"/>
              <a:t> </a:t>
            </a:r>
            <a:r>
              <a:rPr lang="en-US" sz="2800" dirty="0" err="1" smtClean="0"/>
              <a:t>Hetchy</a:t>
            </a:r>
            <a:r>
              <a:rPr lang="en-US" sz="2800" dirty="0" smtClean="0"/>
              <a:t> reservoirs in the mountains near Yosemite National Park, 160 miles!  This system also supplies San Francisco.</a:t>
            </a:r>
            <a:endParaRPr lang="en-US" sz="2800" dirty="0"/>
          </a:p>
        </p:txBody>
      </p:sp>
    </p:spTree>
    <p:extLst>
      <p:ext uri="{BB962C8B-B14F-4D97-AF65-F5344CB8AC3E}">
        <p14:creationId xmlns:p14="http://schemas.microsoft.com/office/powerpoint/2010/main" val="369541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5896"/>
            <a:ext cx="4572000" cy="660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79127"/>
            <a:ext cx="3810000" cy="5262979"/>
          </a:xfrm>
          <a:prstGeom prst="rect">
            <a:avLst/>
          </a:prstGeom>
          <a:noFill/>
        </p:spPr>
        <p:txBody>
          <a:bodyPr wrap="square" rtlCol="0">
            <a:spAutoFit/>
          </a:bodyPr>
          <a:lstStyle/>
          <a:p>
            <a:r>
              <a:rPr lang="en-US" sz="2800" dirty="0" smtClean="0"/>
              <a:t>3.  We also get water from the main California aqueduct system that comes from the Sierra Nevada mountains. </a:t>
            </a:r>
          </a:p>
          <a:p>
            <a:endParaRPr lang="en-US" sz="2800" dirty="0"/>
          </a:p>
          <a:p>
            <a:r>
              <a:rPr lang="en-US" sz="2800" dirty="0" smtClean="0"/>
              <a:t>Even if we are not in a drought, water is a very precious resource.</a:t>
            </a:r>
          </a:p>
          <a:p>
            <a:endParaRPr lang="en-US" sz="2800" dirty="0"/>
          </a:p>
          <a:p>
            <a:r>
              <a:rPr lang="en-US" sz="2800" dirty="0" smtClean="0"/>
              <a:t>We should always protect our water!</a:t>
            </a:r>
            <a:endParaRPr lang="en-US" sz="2800" dirty="0"/>
          </a:p>
        </p:txBody>
      </p:sp>
    </p:spTree>
    <p:extLst>
      <p:ext uri="{BB962C8B-B14F-4D97-AF65-F5344CB8AC3E}">
        <p14:creationId xmlns:p14="http://schemas.microsoft.com/office/powerpoint/2010/main" val="52562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7391400" cy="2246769"/>
          </a:xfrm>
          <a:prstGeom prst="rect">
            <a:avLst/>
          </a:prstGeom>
          <a:noFill/>
        </p:spPr>
        <p:txBody>
          <a:bodyPr wrap="square" rtlCol="0">
            <a:spAutoFit/>
          </a:bodyPr>
          <a:lstStyle/>
          <a:p>
            <a:r>
              <a:rPr lang="en-US" sz="2800" dirty="0" smtClean="0"/>
              <a:t>Now you create a </a:t>
            </a:r>
            <a:r>
              <a:rPr lang="en-US" sz="2800" dirty="0" smtClean="0"/>
              <a:t>landscape to manage water! First, create a watershed with water moving down the landscape Use marbles to test your design.</a:t>
            </a:r>
            <a:endParaRPr lang="en-US" sz="2800" dirty="0" smtClean="0"/>
          </a:p>
          <a:p>
            <a:endParaRPr lang="en-US" sz="2800" dirty="0" smtClean="0"/>
          </a:p>
        </p:txBody>
      </p:sp>
      <p:pic>
        <p:nvPicPr>
          <p:cNvPr id="2050" name="Picture 2"/>
          <p:cNvPicPr>
            <a:picLocks noChangeAspect="1" noChangeArrowheads="1"/>
          </p:cNvPicPr>
          <p:nvPr/>
        </p:nvPicPr>
        <p:blipFill>
          <a:blip r:embed="rId2"/>
          <a:srcRect/>
          <a:stretch>
            <a:fillRect/>
          </a:stretch>
        </p:blipFill>
        <p:spPr bwMode="auto">
          <a:xfrm>
            <a:off x="2209800" y="2362200"/>
            <a:ext cx="5867400" cy="431976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7924800" cy="1815882"/>
          </a:xfrm>
          <a:prstGeom prst="rect">
            <a:avLst/>
          </a:prstGeom>
          <a:noFill/>
        </p:spPr>
        <p:txBody>
          <a:bodyPr wrap="square" rtlCol="0">
            <a:spAutoFit/>
          </a:bodyPr>
          <a:lstStyle/>
          <a:p>
            <a:r>
              <a:rPr lang="en-US" sz="2800" dirty="0" smtClean="0"/>
              <a:t>Next, prepare for drought or control for erosion.  Build canals, dams, </a:t>
            </a:r>
            <a:r>
              <a:rPr lang="en-US" sz="2800" dirty="0" smtClean="0"/>
              <a:t>reservoirs or terraces to </a:t>
            </a:r>
            <a:r>
              <a:rPr lang="en-US" sz="2800" dirty="0" smtClean="0"/>
              <a:t>control the water.  Use marbles to prove water goes where you wanted</a:t>
            </a:r>
            <a:r>
              <a:rPr lang="en-US" dirty="0" smtClean="0"/>
              <a:t>.  </a:t>
            </a:r>
            <a:endParaRPr lang="en-US" dirty="0"/>
          </a:p>
        </p:txBody>
      </p:sp>
      <p:pic>
        <p:nvPicPr>
          <p:cNvPr id="2051" name="Picture 3"/>
          <p:cNvPicPr>
            <a:picLocks noChangeAspect="1" noChangeArrowheads="1"/>
          </p:cNvPicPr>
          <p:nvPr/>
        </p:nvPicPr>
        <p:blipFill>
          <a:blip r:embed="rId2"/>
          <a:srcRect/>
          <a:stretch>
            <a:fillRect/>
          </a:stretch>
        </p:blipFill>
        <p:spPr bwMode="auto">
          <a:xfrm>
            <a:off x="2878376" y="2196882"/>
            <a:ext cx="5808424" cy="435631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mattos docents\6 sixth grade docent\aquaducts.jpg"/>
          <p:cNvPicPr>
            <a:picLocks noChangeAspect="1" noChangeArrowheads="1"/>
          </p:cNvPicPr>
          <p:nvPr/>
        </p:nvPicPr>
        <p:blipFill rotWithShape="1">
          <a:blip r:embed="rId2">
            <a:extLst>
              <a:ext uri="{28A0092B-C50C-407E-A947-70E740481C1C}">
                <a14:useLocalDpi xmlns:a14="http://schemas.microsoft.com/office/drawing/2010/main" val="0"/>
              </a:ext>
            </a:extLst>
          </a:blip>
          <a:srcRect l="6417" r="9347" b="20507"/>
          <a:stretch/>
        </p:blipFill>
        <p:spPr bwMode="auto">
          <a:xfrm>
            <a:off x="739075" y="2057400"/>
            <a:ext cx="7241143"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97183"/>
            <a:ext cx="8686800" cy="1815882"/>
          </a:xfrm>
          <a:prstGeom prst="rect">
            <a:avLst/>
          </a:prstGeom>
          <a:noFill/>
        </p:spPr>
        <p:txBody>
          <a:bodyPr wrap="square" rtlCol="0">
            <a:spAutoFit/>
          </a:bodyPr>
          <a:lstStyle/>
          <a:p>
            <a:r>
              <a:rPr lang="en-US" sz="2800" dirty="0" smtClean="0"/>
              <a:t>Finally, create more complex control of water.  Use popsicle sticks to </a:t>
            </a:r>
            <a:r>
              <a:rPr lang="en-US" sz="2800" dirty="0"/>
              <a:t>m</a:t>
            </a:r>
            <a:r>
              <a:rPr lang="en-US" sz="2800" dirty="0" smtClean="0"/>
              <a:t>ake aqueducts or tunnels that transport water from mountain valleys to cities. Test your design with marbles.  </a:t>
            </a:r>
            <a:endParaRPr lang="en-US" sz="2800" dirty="0"/>
          </a:p>
        </p:txBody>
      </p:sp>
    </p:spTree>
    <p:extLst>
      <p:ext uri="{BB962C8B-B14F-4D97-AF65-F5344CB8AC3E}">
        <p14:creationId xmlns:p14="http://schemas.microsoft.com/office/powerpoint/2010/main" val="382320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4391025" cy="1815882"/>
          </a:xfrm>
          <a:prstGeom prst="rect">
            <a:avLst/>
          </a:prstGeom>
          <a:noFill/>
        </p:spPr>
        <p:txBody>
          <a:bodyPr wrap="square" rtlCol="0">
            <a:spAutoFit/>
          </a:bodyPr>
          <a:lstStyle/>
          <a:p>
            <a:r>
              <a:rPr lang="en-US" sz="2800" dirty="0" smtClean="0"/>
              <a:t>People need access to fresh water to live.  Plants and animals also need fresh water to live. </a:t>
            </a:r>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09862"/>
            <a:ext cx="4627039"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0027"/>
          <a:stretch/>
        </p:blipFill>
        <p:spPr bwMode="auto">
          <a:xfrm>
            <a:off x="4838527" y="381000"/>
            <a:ext cx="4038946"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358" y="3810000"/>
            <a:ext cx="3731115" cy="265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29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5638800" cy="2246769"/>
          </a:xfrm>
          <a:prstGeom prst="rect">
            <a:avLst/>
          </a:prstGeom>
          <a:noFill/>
        </p:spPr>
        <p:txBody>
          <a:bodyPr wrap="square" rtlCol="0">
            <a:spAutoFit/>
          </a:bodyPr>
          <a:lstStyle/>
          <a:p>
            <a:r>
              <a:rPr lang="en-US" sz="2800" dirty="0" smtClean="0"/>
              <a:t>Though Earth is the “water planet”, almost </a:t>
            </a:r>
            <a:r>
              <a:rPr lang="en-US" sz="2800" dirty="0"/>
              <a:t>all of Earth’s water is salt </a:t>
            </a:r>
            <a:r>
              <a:rPr lang="en-US" sz="2800" dirty="0" smtClean="0"/>
              <a:t>water</a:t>
            </a:r>
            <a:r>
              <a:rPr lang="en-US" sz="2800" dirty="0"/>
              <a:t> </a:t>
            </a:r>
            <a:r>
              <a:rPr lang="en-US" sz="2800" dirty="0" smtClean="0"/>
              <a:t>and </a:t>
            </a:r>
            <a:r>
              <a:rPr lang="en-US" sz="2800" dirty="0" smtClean="0">
                <a:solidFill>
                  <a:srgbClr val="FF0000"/>
                </a:solidFill>
              </a:rPr>
              <a:t>less than </a:t>
            </a:r>
            <a:r>
              <a:rPr lang="en-US" sz="2800" b="1" dirty="0" smtClean="0">
                <a:solidFill>
                  <a:srgbClr val="FF0000"/>
                </a:solidFill>
              </a:rPr>
              <a:t>1%</a:t>
            </a:r>
            <a:r>
              <a:rPr lang="en-US" sz="2800" dirty="0" smtClean="0">
                <a:solidFill>
                  <a:srgbClr val="FF0000"/>
                </a:solidFill>
              </a:rPr>
              <a:t> </a:t>
            </a:r>
            <a:r>
              <a:rPr lang="en-US" sz="2800" dirty="0" smtClean="0"/>
              <a:t>is accessible fresh water.  Water is a very precious resource.</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228850" cy="221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45" y="2590800"/>
            <a:ext cx="7634080" cy="407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382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447675"/>
            <a:ext cx="681990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34" y="838201"/>
            <a:ext cx="144292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384" y="2358334"/>
            <a:ext cx="1455938" cy="97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2375" y="2057400"/>
            <a:ext cx="1619250" cy="90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967264"/>
            <a:ext cx="123731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181600"/>
            <a:ext cx="5105400" cy="1384995"/>
          </a:xfrm>
          <a:prstGeom prst="rect">
            <a:avLst/>
          </a:prstGeom>
          <a:solidFill>
            <a:schemeClr val="bg1"/>
          </a:solidFill>
        </p:spPr>
        <p:txBody>
          <a:bodyPr wrap="square" rtlCol="0">
            <a:spAutoFit/>
          </a:bodyPr>
          <a:lstStyle/>
          <a:p>
            <a:r>
              <a:rPr lang="en-US" sz="2800" dirty="0" smtClean="0"/>
              <a:t>Cities need lots of water.  Most of the earliest complex civilizations developed along river valleys</a:t>
            </a:r>
            <a:endParaRPr lang="en-US" sz="2800" dirty="0"/>
          </a:p>
        </p:txBody>
      </p:sp>
    </p:spTree>
    <p:extLst>
      <p:ext uri="{BB962C8B-B14F-4D97-AF65-F5344CB8AC3E}">
        <p14:creationId xmlns:p14="http://schemas.microsoft.com/office/powerpoint/2010/main" val="265144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48" y="381000"/>
            <a:ext cx="8110451" cy="1815882"/>
          </a:xfrm>
          <a:prstGeom prst="rect">
            <a:avLst/>
          </a:prstGeom>
          <a:noFill/>
        </p:spPr>
        <p:txBody>
          <a:bodyPr wrap="square" rtlCol="0">
            <a:spAutoFit/>
          </a:bodyPr>
          <a:lstStyle/>
          <a:p>
            <a:r>
              <a:rPr lang="en-US" sz="2800" dirty="0" smtClean="0"/>
              <a:t>As ancient civilizations grew, people developed water control systems to store and transport water for drinking and watering crops as well as storage to prepare for possible droughts. </a:t>
            </a:r>
            <a:endParaRPr lang="en-US"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2438400"/>
            <a:ext cx="3907055" cy="35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06726"/>
            <a:ext cx="25336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6172200"/>
            <a:ext cx="7924800" cy="369332"/>
          </a:xfrm>
          <a:prstGeom prst="rect">
            <a:avLst/>
          </a:prstGeom>
          <a:noFill/>
        </p:spPr>
        <p:txBody>
          <a:bodyPr wrap="square" rtlCol="0">
            <a:spAutoFit/>
          </a:bodyPr>
          <a:lstStyle/>
          <a:p>
            <a:r>
              <a:rPr lang="en-US" dirty="0" smtClean="0"/>
              <a:t>Ancient Egyptian  methods to move water from the Nile River to their fields.</a:t>
            </a:r>
            <a:endParaRPr lang="en-US" dirty="0"/>
          </a:p>
        </p:txBody>
      </p:sp>
    </p:spTree>
    <p:extLst>
      <p:ext uri="{BB962C8B-B14F-4D97-AF65-F5344CB8AC3E}">
        <p14:creationId xmlns:p14="http://schemas.microsoft.com/office/powerpoint/2010/main" val="353274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0010" y="175086"/>
            <a:ext cx="2356190" cy="4401205"/>
          </a:xfrm>
          <a:prstGeom prst="rect">
            <a:avLst/>
          </a:prstGeom>
          <a:noFill/>
        </p:spPr>
        <p:txBody>
          <a:bodyPr wrap="square" rtlCol="0">
            <a:spAutoFit/>
          </a:bodyPr>
          <a:lstStyle/>
          <a:p>
            <a:r>
              <a:rPr lang="en-US" sz="2800" dirty="0" smtClean="0"/>
              <a:t>AQUEDUCTS As their cities got larger, ancient </a:t>
            </a:r>
            <a:r>
              <a:rPr lang="en-US" sz="2800" dirty="0" smtClean="0"/>
              <a:t>Romans made aqueducts to transport </a:t>
            </a:r>
            <a:r>
              <a:rPr lang="en-US" sz="2800" dirty="0" smtClean="0"/>
              <a:t>water. Some were 50 miles long.</a:t>
            </a:r>
            <a:endParaRPr lang="en-US" sz="2800" dirty="0"/>
          </a:p>
        </p:txBody>
      </p:sp>
      <p:pic>
        <p:nvPicPr>
          <p:cNvPr id="1027" name="Picture 3"/>
          <p:cNvPicPr>
            <a:picLocks noChangeAspect="1" noChangeArrowheads="1"/>
          </p:cNvPicPr>
          <p:nvPr/>
        </p:nvPicPr>
        <p:blipFill>
          <a:blip r:embed="rId2"/>
          <a:srcRect/>
          <a:stretch>
            <a:fillRect/>
          </a:stretch>
        </p:blipFill>
        <p:spPr bwMode="auto">
          <a:xfrm>
            <a:off x="163286" y="304800"/>
            <a:ext cx="6254410" cy="414177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888820" y="4772025"/>
            <a:ext cx="4255180" cy="1933575"/>
          </a:xfrm>
          <a:prstGeom prst="rect">
            <a:avLst/>
          </a:prstGeom>
          <a:noFill/>
          <a:ln w="9525">
            <a:noFill/>
            <a:miter lim="800000"/>
            <a:headEnd/>
            <a:tailEnd/>
          </a:ln>
          <a:effectLst/>
        </p:spPr>
      </p:pic>
      <p:sp>
        <p:nvSpPr>
          <p:cNvPr id="5" name="TextBox 4"/>
          <p:cNvSpPr txBox="1"/>
          <p:nvPr/>
        </p:nvSpPr>
        <p:spPr>
          <a:xfrm>
            <a:off x="152400" y="5138647"/>
            <a:ext cx="4343400" cy="1200329"/>
          </a:xfrm>
          <a:prstGeom prst="rect">
            <a:avLst/>
          </a:prstGeom>
          <a:noFill/>
        </p:spPr>
        <p:txBody>
          <a:bodyPr wrap="square" rtlCol="0">
            <a:spAutoFit/>
          </a:bodyPr>
          <a:lstStyle/>
          <a:p>
            <a:r>
              <a:rPr lang="en-US" sz="2400" dirty="0" smtClean="0"/>
              <a:t>They also collected mountain rainwater in large storage basins so it wouldn’t be wasted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0870"/>
            <a:ext cx="8305800" cy="1384995"/>
          </a:xfrm>
          <a:prstGeom prst="rect">
            <a:avLst/>
          </a:prstGeom>
          <a:noFill/>
        </p:spPr>
        <p:txBody>
          <a:bodyPr wrap="square" rtlCol="0">
            <a:spAutoFit/>
          </a:bodyPr>
          <a:lstStyle/>
          <a:p>
            <a:r>
              <a:rPr lang="en-US" sz="2800" dirty="0" smtClean="0"/>
              <a:t>Aqueduct engineering could be quite complex.  They could go over valleys and some had sections that would go through tunnels made through solid rock.</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55865"/>
            <a:ext cx="63246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89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534" y="156524"/>
            <a:ext cx="9023466" cy="1384995"/>
          </a:xfrm>
          <a:prstGeom prst="rect">
            <a:avLst/>
          </a:prstGeom>
          <a:noFill/>
        </p:spPr>
        <p:txBody>
          <a:bodyPr wrap="square" rtlCol="0">
            <a:spAutoFit/>
          </a:bodyPr>
          <a:lstStyle/>
          <a:p>
            <a:r>
              <a:rPr lang="en-US" sz="2800" dirty="0" smtClean="0"/>
              <a:t>CISTERNS (UNDERGROUND TANKS) They also used immense underground storage tanks in the cities. Some of the ancient Roman cisterns could hold over 3 million cubic feet of water.</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32980"/>
            <a:ext cx="5600700" cy="489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06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876800"/>
            <a:ext cx="8610600" cy="1815882"/>
          </a:xfrm>
          <a:prstGeom prst="rect">
            <a:avLst/>
          </a:prstGeom>
          <a:noFill/>
        </p:spPr>
        <p:txBody>
          <a:bodyPr wrap="square" rtlCol="0">
            <a:spAutoFit/>
          </a:bodyPr>
          <a:lstStyle/>
          <a:p>
            <a:r>
              <a:rPr lang="en-US" sz="2800" dirty="0" smtClean="0"/>
              <a:t>Ancient peoples also used TERRACES.  I</a:t>
            </a:r>
            <a:r>
              <a:rPr lang="en-US" sz="2800" dirty="0" smtClean="0"/>
              <a:t>n many regions, land </a:t>
            </a:r>
            <a:r>
              <a:rPr lang="en-US" sz="2800" dirty="0" smtClean="0"/>
              <a:t>is too steep to farm.  People </a:t>
            </a:r>
            <a:r>
              <a:rPr lang="en-US" sz="2800" dirty="0" smtClean="0"/>
              <a:t>made terraces to </a:t>
            </a:r>
            <a:r>
              <a:rPr lang="en-US" sz="2800" dirty="0" smtClean="0"/>
              <a:t>create level </a:t>
            </a:r>
            <a:r>
              <a:rPr lang="en-US" sz="2800" dirty="0" smtClean="0"/>
              <a:t>fields and to preserve water and prevent erosion.  This is still used today.</a:t>
            </a:r>
            <a:endParaRPr lang="en-US" sz="2800" dirty="0"/>
          </a:p>
        </p:txBody>
      </p:sp>
      <p:pic>
        <p:nvPicPr>
          <p:cNvPr id="1027" name="Picture 3"/>
          <p:cNvPicPr>
            <a:picLocks noChangeAspect="1" noChangeArrowheads="1"/>
          </p:cNvPicPr>
          <p:nvPr/>
        </p:nvPicPr>
        <p:blipFill>
          <a:blip r:embed="rId2"/>
          <a:srcRect/>
          <a:stretch>
            <a:fillRect/>
          </a:stretch>
        </p:blipFill>
        <p:spPr bwMode="auto">
          <a:xfrm>
            <a:off x="9906000" y="185614"/>
            <a:ext cx="4343400" cy="3276846"/>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36548"/>
            <a:ext cx="6934200" cy="424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15048</TotalTime>
  <Words>540</Words>
  <Application>Microsoft Office PowerPoint</Application>
  <PresentationFormat>On-screen Show (4:3)</PresentationFormat>
  <Paragraphs>34</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141</cp:revision>
  <dcterms:created xsi:type="dcterms:W3CDTF">2015-12-11T22:26:16Z</dcterms:created>
  <dcterms:modified xsi:type="dcterms:W3CDTF">2018-09-03T18:05:30Z</dcterms:modified>
</cp:coreProperties>
</file>