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5" r:id="rId2"/>
    <p:sldId id="258" r:id="rId3"/>
    <p:sldId id="276" r:id="rId4"/>
    <p:sldId id="257" r:id="rId5"/>
    <p:sldId id="261" r:id="rId6"/>
    <p:sldId id="262" r:id="rId7"/>
    <p:sldId id="259" r:id="rId8"/>
    <p:sldId id="264" r:id="rId9"/>
    <p:sldId id="281" r:id="rId10"/>
    <p:sldId id="278" r:id="rId11"/>
    <p:sldId id="272" r:id="rId12"/>
    <p:sldId id="287" r:id="rId13"/>
    <p:sldId id="294" r:id="rId14"/>
    <p:sldId id="290" r:id="rId15"/>
    <p:sldId id="291" r:id="rId16"/>
    <p:sldId id="289" r:id="rId17"/>
    <p:sldId id="29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89427" autoAdjust="0"/>
  </p:normalViewPr>
  <p:slideViewPr>
    <p:cSldViewPr>
      <p:cViewPr>
        <p:scale>
          <a:sx n="62" d="100"/>
          <a:sy n="62" d="100"/>
        </p:scale>
        <p:origin x="-1644" y="-1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5039D-6F86-4E65-9312-0F90B85A3DD7}" type="datetimeFigureOut">
              <a:rPr lang="en-US" smtClean="0"/>
              <a:pPr/>
              <a:t>5/14/2016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C3C94-848D-4CE5-9D8E-CBC0DADDC6EF}" type="slidenum">
              <a:rPr lang="en-US" smtClean="0"/>
              <a:pPr/>
              <a:t>‹#›</a:t>
            </a:fld>
            <a:endParaRPr lang="en-US"/>
          </a:p>
        </p:txBody>
      </p:sp>
    </p:spTree>
    <p:extLst>
      <p:ext uri="{BB962C8B-B14F-4D97-AF65-F5344CB8AC3E}">
        <p14:creationId xmlns:p14="http://schemas.microsoft.com/office/powerpoint/2010/main" val="416011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FC3C94-848D-4CE5-9D8E-CBC0DADDC6E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keys to understanding the development of complex societies in south </a:t>
            </a:r>
            <a:r>
              <a:rPr lang="en-US" baseline="0" dirty="0" err="1" smtClean="0"/>
              <a:t>america</a:t>
            </a:r>
            <a:r>
              <a:rPr lang="en-US" baseline="0" dirty="0" smtClean="0"/>
              <a:t> is to understand geography, the currents and the natural long term fluctuations of rainfall.</a:t>
            </a:r>
            <a:endParaRPr lang="en-US" dirty="0"/>
          </a:p>
        </p:txBody>
      </p:sp>
      <p:sp>
        <p:nvSpPr>
          <p:cNvPr id="4" name="Slide Number Placeholder 3"/>
          <p:cNvSpPr>
            <a:spLocks noGrp="1"/>
          </p:cNvSpPr>
          <p:nvPr>
            <p:ph type="sldNum" sz="quarter" idx="10"/>
          </p:nvPr>
        </p:nvSpPr>
        <p:spPr/>
        <p:txBody>
          <a:bodyPr/>
          <a:lstStyle/>
          <a:p>
            <a:fld id="{B4FC3C94-848D-4CE5-9D8E-CBC0DADDC6E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FC3C94-848D-4CE5-9D8E-CBC0DADDC6EF}"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642958-5303-4707-81A3-52F4D5A4D9AD}" type="datetimeFigureOut">
              <a:rPr lang="en-US" smtClean="0"/>
              <a:pPr/>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42958-5303-4707-81A3-52F4D5A4D9AD}" type="datetimeFigureOut">
              <a:rPr lang="en-US" smtClean="0"/>
              <a:pPr/>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42958-5303-4707-81A3-52F4D5A4D9AD}" type="datetimeFigureOut">
              <a:rPr lang="en-US" smtClean="0"/>
              <a:pPr/>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42958-5303-4707-81A3-52F4D5A4D9AD}" type="datetimeFigureOut">
              <a:rPr lang="en-US" smtClean="0"/>
              <a:pPr/>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642958-5303-4707-81A3-52F4D5A4D9AD}" type="datetimeFigureOut">
              <a:rPr lang="en-US" smtClean="0"/>
              <a:pPr/>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642958-5303-4707-81A3-52F4D5A4D9AD}" type="datetimeFigureOut">
              <a:rPr lang="en-US" smtClean="0"/>
              <a:pPr/>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642958-5303-4707-81A3-52F4D5A4D9AD}" type="datetimeFigureOut">
              <a:rPr lang="en-US" smtClean="0"/>
              <a:pPr/>
              <a:t>5/14/2016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642958-5303-4707-81A3-52F4D5A4D9AD}" type="datetimeFigureOut">
              <a:rPr lang="en-US" smtClean="0"/>
              <a:pPr/>
              <a:t>5/14/2016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42958-5303-4707-81A3-52F4D5A4D9AD}" type="datetimeFigureOut">
              <a:rPr lang="en-US" smtClean="0"/>
              <a:pPr/>
              <a:t>5/14/2016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42958-5303-4707-81A3-52F4D5A4D9AD}" type="datetimeFigureOut">
              <a:rPr lang="en-US" smtClean="0"/>
              <a:pPr/>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42958-5303-4707-81A3-52F4D5A4D9AD}" type="datetimeFigureOut">
              <a:rPr lang="en-US" smtClean="0"/>
              <a:pPr/>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9F924-6CB9-4B7C-9E68-32F7BD0E5D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42958-5303-4707-81A3-52F4D5A4D9AD}" type="datetimeFigureOut">
              <a:rPr lang="en-US" smtClean="0"/>
              <a:pPr/>
              <a:t>5/14/2016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F924-6CB9-4B7C-9E68-32F7BD0E5D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143000"/>
            <a:ext cx="8153400" cy="4893647"/>
          </a:xfrm>
          <a:prstGeom prst="rect">
            <a:avLst/>
          </a:prstGeom>
          <a:noFill/>
        </p:spPr>
        <p:txBody>
          <a:bodyPr wrap="square" rtlCol="0">
            <a:spAutoFit/>
          </a:bodyPr>
          <a:lstStyle/>
          <a:p>
            <a:pPr algn="ctr"/>
            <a:r>
              <a:rPr lang="en-US" sz="6000" b="1" dirty="0" smtClean="0">
                <a:solidFill>
                  <a:schemeClr val="accent2">
                    <a:lumMod val="50000"/>
                  </a:schemeClr>
                </a:solidFill>
              </a:rPr>
              <a:t>HUMAN IMPACT FROM</a:t>
            </a:r>
            <a:br>
              <a:rPr lang="en-US" sz="6000" b="1" dirty="0" smtClean="0">
                <a:solidFill>
                  <a:schemeClr val="accent2">
                    <a:lumMod val="50000"/>
                  </a:schemeClr>
                </a:solidFill>
              </a:rPr>
            </a:br>
            <a:r>
              <a:rPr lang="en-US" sz="6000" b="1" dirty="0" smtClean="0">
                <a:solidFill>
                  <a:schemeClr val="accent2">
                    <a:lumMod val="50000"/>
                  </a:schemeClr>
                </a:solidFill>
              </a:rPr>
              <a:t>CLIMATE </a:t>
            </a:r>
            <a:r>
              <a:rPr lang="en-US" sz="6000" b="1" dirty="0" smtClean="0">
                <a:solidFill>
                  <a:schemeClr val="accent2">
                    <a:lumMod val="50000"/>
                  </a:schemeClr>
                </a:solidFill>
              </a:rPr>
              <a:t>CHANGE</a:t>
            </a:r>
          </a:p>
          <a:p>
            <a:endParaRPr lang="en-US" sz="3200" dirty="0" smtClean="0"/>
          </a:p>
          <a:p>
            <a:pPr>
              <a:buFont typeface="Arial" pitchFamily="34" charset="0"/>
              <a:buChar char="•"/>
            </a:pPr>
            <a:r>
              <a:rPr lang="en-US" sz="3200" dirty="0" smtClean="0"/>
              <a:t>The importance of water and water resources</a:t>
            </a:r>
          </a:p>
          <a:p>
            <a:pPr>
              <a:buFont typeface="Arial" pitchFamily="34" charset="0"/>
              <a:buChar char="•"/>
            </a:pPr>
            <a:r>
              <a:rPr lang="en-US" sz="3200" dirty="0" smtClean="0"/>
              <a:t>Salt water resources vs. fresh water </a:t>
            </a:r>
          </a:p>
          <a:p>
            <a:pPr>
              <a:buFont typeface="Arial" pitchFamily="34" charset="0"/>
              <a:buChar char="•"/>
            </a:pPr>
            <a:r>
              <a:rPr lang="en-US" sz="3200" dirty="0" smtClean="0"/>
              <a:t>How people in the past controlled the water</a:t>
            </a:r>
          </a:p>
          <a:p>
            <a:endParaRPr lang="en-US" sz="3200" dirty="0" smtClean="0"/>
          </a:p>
          <a:p>
            <a:endParaRPr lang="en-US" sz="3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62000"/>
            <a:ext cx="7315200" cy="3108543"/>
          </a:xfrm>
          <a:prstGeom prst="rect">
            <a:avLst/>
          </a:prstGeom>
          <a:noFill/>
        </p:spPr>
        <p:txBody>
          <a:bodyPr wrap="square" rtlCol="0">
            <a:spAutoFit/>
          </a:bodyPr>
          <a:lstStyle/>
          <a:p>
            <a:r>
              <a:rPr lang="en-US" sz="2800" dirty="0" smtClean="0"/>
              <a:t>Climate change can cause disastrous floods or long term droughts</a:t>
            </a:r>
          </a:p>
          <a:p>
            <a:endParaRPr lang="en-US" sz="2800" dirty="0" smtClean="0"/>
          </a:p>
          <a:p>
            <a:r>
              <a:rPr lang="en-US" sz="2800" dirty="0" smtClean="0"/>
              <a:t>People in the past would </a:t>
            </a:r>
            <a:r>
              <a:rPr lang="en-US" sz="2800" u="sng" dirty="0" smtClean="0"/>
              <a:t>manage</a:t>
            </a:r>
            <a:r>
              <a:rPr lang="en-US" sz="2800" dirty="0" smtClean="0"/>
              <a:t> water to avoid disaster.</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6200" y="3581400"/>
            <a:ext cx="5061460" cy="2971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304800" y="381000"/>
            <a:ext cx="4562475" cy="3059293"/>
          </a:xfrm>
          <a:prstGeom prst="rect">
            <a:avLst/>
          </a:prstGeom>
          <a:noFill/>
          <a:ln w="9525">
            <a:noFill/>
            <a:miter lim="800000"/>
            <a:headEnd/>
            <a:tailEnd/>
          </a:ln>
          <a:effectLst/>
        </p:spPr>
      </p:pic>
      <p:sp>
        <p:nvSpPr>
          <p:cNvPr id="6" name="TextBox 5"/>
          <p:cNvSpPr txBox="1"/>
          <p:nvPr/>
        </p:nvSpPr>
        <p:spPr>
          <a:xfrm>
            <a:off x="4953000" y="685800"/>
            <a:ext cx="3733800" cy="1200329"/>
          </a:xfrm>
          <a:prstGeom prst="rect">
            <a:avLst/>
          </a:prstGeom>
          <a:noFill/>
        </p:spPr>
        <p:txBody>
          <a:bodyPr wrap="square" rtlCol="0">
            <a:spAutoFit/>
          </a:bodyPr>
          <a:lstStyle/>
          <a:p>
            <a:r>
              <a:rPr lang="en-US" sz="2400" dirty="0" smtClean="0"/>
              <a:t>Native South Americans created raised fields to get more water to their fields</a:t>
            </a:r>
            <a:endParaRPr lang="en-US" sz="2400" dirty="0"/>
          </a:p>
        </p:txBody>
      </p:sp>
      <p:sp>
        <p:nvSpPr>
          <p:cNvPr id="7" name="TextBox 6"/>
          <p:cNvSpPr txBox="1"/>
          <p:nvPr/>
        </p:nvSpPr>
        <p:spPr>
          <a:xfrm>
            <a:off x="5334000" y="1964353"/>
            <a:ext cx="3810000" cy="4524315"/>
          </a:xfrm>
          <a:prstGeom prst="rect">
            <a:avLst/>
          </a:prstGeom>
          <a:noFill/>
        </p:spPr>
        <p:txBody>
          <a:bodyPr wrap="square" rtlCol="0">
            <a:spAutoFit/>
          </a:bodyPr>
          <a:lstStyle/>
          <a:p>
            <a:r>
              <a:rPr lang="en-US" sz="2400" dirty="0" smtClean="0"/>
              <a:t>Raised fields provided water to crops but also provided a micro environment  for fish and birds and other organisms to live.  The muck produced in the canals would be used as natural fertilizer for the crops.   Water would absorb energy from sun during the day and would keep the raised fields from freezing at night.</a:t>
            </a:r>
            <a:endParaRPr lang="en-US" sz="2400" dirty="0"/>
          </a:p>
        </p:txBody>
      </p:sp>
      <p:sp>
        <p:nvSpPr>
          <p:cNvPr id="8" name="TextBox 7"/>
          <p:cNvSpPr txBox="1"/>
          <p:nvPr/>
        </p:nvSpPr>
        <p:spPr>
          <a:xfrm>
            <a:off x="5105400" y="152400"/>
            <a:ext cx="3200400" cy="369332"/>
          </a:xfrm>
          <a:prstGeom prst="rect">
            <a:avLst/>
          </a:prstGeom>
          <a:noFill/>
        </p:spPr>
        <p:txBody>
          <a:bodyPr wrap="square" rtlCol="0">
            <a:spAutoFit/>
          </a:bodyPr>
          <a:lstStyle/>
          <a:p>
            <a:r>
              <a:rPr lang="en-US" dirty="0" smtClean="0"/>
              <a:t>ENGINEERING AND WATER</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4533900" cy="3171825"/>
          </a:xfrm>
          <a:prstGeom prst="rect">
            <a:avLst/>
          </a:prstGeom>
          <a:noFill/>
          <a:ln w="9525">
            <a:noFill/>
            <a:miter lim="800000"/>
            <a:headEnd/>
            <a:tailEnd/>
          </a:ln>
          <a:effectLst/>
        </p:spPr>
      </p:pic>
      <p:sp>
        <p:nvSpPr>
          <p:cNvPr id="3" name="TextBox 2"/>
          <p:cNvSpPr txBox="1"/>
          <p:nvPr/>
        </p:nvSpPr>
        <p:spPr>
          <a:xfrm>
            <a:off x="4724400" y="228600"/>
            <a:ext cx="4191000" cy="2677656"/>
          </a:xfrm>
          <a:prstGeom prst="rect">
            <a:avLst/>
          </a:prstGeom>
          <a:noFill/>
        </p:spPr>
        <p:txBody>
          <a:bodyPr wrap="square" rtlCol="0">
            <a:spAutoFit/>
          </a:bodyPr>
          <a:lstStyle/>
          <a:p>
            <a:r>
              <a:rPr lang="en-US" sz="2800" dirty="0" smtClean="0"/>
              <a:t>Much of the Andes land is too steep to farm.  People put terraces on fields to create level fields to control water for the crops and to prevent erosion.</a:t>
            </a:r>
            <a:endParaRPr lang="en-US" sz="2800" dirty="0"/>
          </a:p>
        </p:txBody>
      </p:sp>
      <p:pic>
        <p:nvPicPr>
          <p:cNvPr id="1027" name="Picture 3"/>
          <p:cNvPicPr>
            <a:picLocks noChangeAspect="1" noChangeArrowheads="1"/>
          </p:cNvPicPr>
          <p:nvPr/>
        </p:nvPicPr>
        <p:blipFill>
          <a:blip r:embed="rId3"/>
          <a:srcRect/>
          <a:stretch>
            <a:fillRect/>
          </a:stretch>
        </p:blipFill>
        <p:spPr bwMode="auto">
          <a:xfrm>
            <a:off x="2286000" y="3157176"/>
            <a:ext cx="4905375" cy="370082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76200"/>
            <a:ext cx="3962400" cy="1384995"/>
          </a:xfrm>
          <a:prstGeom prst="rect">
            <a:avLst/>
          </a:prstGeom>
          <a:noFill/>
        </p:spPr>
        <p:txBody>
          <a:bodyPr wrap="square" rtlCol="0">
            <a:spAutoFit/>
          </a:bodyPr>
          <a:lstStyle/>
          <a:p>
            <a:r>
              <a:rPr lang="en-US" sz="2800" dirty="0" smtClean="0"/>
              <a:t>Ancient Romans made aqueducts to transport water </a:t>
            </a:r>
            <a:endParaRPr lang="en-US" sz="2800" dirty="0"/>
          </a:p>
        </p:txBody>
      </p:sp>
      <p:sp>
        <p:nvSpPr>
          <p:cNvPr id="3" name="TextBox 2"/>
          <p:cNvSpPr txBox="1"/>
          <p:nvPr/>
        </p:nvSpPr>
        <p:spPr>
          <a:xfrm>
            <a:off x="609600" y="4343400"/>
            <a:ext cx="3276600" cy="1384995"/>
          </a:xfrm>
          <a:prstGeom prst="rect">
            <a:avLst/>
          </a:prstGeom>
          <a:noFill/>
        </p:spPr>
        <p:txBody>
          <a:bodyPr wrap="square" rtlCol="0">
            <a:spAutoFit/>
          </a:bodyPr>
          <a:lstStyle/>
          <a:p>
            <a:pPr algn="r"/>
            <a:r>
              <a:rPr lang="en-US" sz="2800" dirty="0" smtClean="0"/>
              <a:t>We make large dams and reservoirs</a:t>
            </a:r>
          </a:p>
          <a:p>
            <a:pPr algn="r"/>
            <a:r>
              <a:rPr lang="en-US" sz="2800" dirty="0" smtClean="0"/>
              <a:t>(Hoover dam)</a:t>
            </a:r>
            <a:endParaRPr lang="en-US" sz="2800" dirty="0"/>
          </a:p>
        </p:txBody>
      </p:sp>
      <p:pic>
        <p:nvPicPr>
          <p:cNvPr id="1026" name="Picture 2"/>
          <p:cNvPicPr>
            <a:picLocks noChangeAspect="1" noChangeArrowheads="1"/>
          </p:cNvPicPr>
          <p:nvPr/>
        </p:nvPicPr>
        <p:blipFill>
          <a:blip r:embed="rId2"/>
          <a:srcRect/>
          <a:stretch>
            <a:fillRect/>
          </a:stretch>
        </p:blipFill>
        <p:spPr bwMode="auto">
          <a:xfrm>
            <a:off x="3886200" y="3733800"/>
            <a:ext cx="4376271" cy="29367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6200" y="152400"/>
            <a:ext cx="4638674" cy="307181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812620" y="1447800"/>
            <a:ext cx="4255180" cy="193357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71500" y="381000"/>
            <a:ext cx="3086100" cy="4801314"/>
          </a:xfrm>
          <a:prstGeom prst="rect">
            <a:avLst/>
          </a:prstGeom>
          <a:noFill/>
          <a:ln w="9525">
            <a:noFill/>
            <a:miter lim="800000"/>
            <a:headEnd/>
            <a:tailEnd/>
          </a:ln>
        </p:spPr>
        <p:txBody>
          <a:bodyPr>
            <a:spAutoFit/>
          </a:bodyPr>
          <a:lstStyle/>
          <a:p>
            <a:endParaRPr lang="en-US" dirty="0">
              <a:latin typeface="Calibri" pitchFamily="34" charset="0"/>
            </a:endParaRPr>
          </a:p>
          <a:p>
            <a:r>
              <a:rPr lang="en-US" sz="3200" dirty="0" smtClean="0">
                <a:latin typeface="Calibri" pitchFamily="34" charset="0"/>
              </a:rPr>
              <a:t>To move and control water people need to work with the </a:t>
            </a:r>
            <a:r>
              <a:rPr lang="en-US" sz="3200" dirty="0">
                <a:latin typeface="Calibri" pitchFamily="34" charset="0"/>
              </a:rPr>
              <a:t>principle of gravity.  </a:t>
            </a:r>
          </a:p>
          <a:p>
            <a:endParaRPr lang="en-US" sz="3200" dirty="0">
              <a:latin typeface="Calibri" pitchFamily="34" charset="0"/>
            </a:endParaRPr>
          </a:p>
          <a:p>
            <a:r>
              <a:rPr lang="en-US" sz="3200" dirty="0">
                <a:latin typeface="Calibri" pitchFamily="34" charset="0"/>
              </a:rPr>
              <a:t>Water always flows down.</a:t>
            </a:r>
          </a:p>
        </p:txBody>
      </p:sp>
      <p:pic>
        <p:nvPicPr>
          <p:cNvPr id="5123" name="Picture 2"/>
          <p:cNvPicPr>
            <a:picLocks noChangeAspect="1" noChangeArrowheads="1"/>
          </p:cNvPicPr>
          <p:nvPr/>
        </p:nvPicPr>
        <p:blipFill>
          <a:blip r:embed="rId2"/>
          <a:srcRect/>
          <a:stretch>
            <a:fillRect/>
          </a:stretch>
        </p:blipFill>
        <p:spPr bwMode="auto">
          <a:xfrm>
            <a:off x="4038600" y="609600"/>
            <a:ext cx="4705350" cy="562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1371600" y="457200"/>
            <a:ext cx="6834187" cy="5209603"/>
          </a:xfrm>
          <a:prstGeom prst="rect">
            <a:avLst/>
          </a:prstGeom>
          <a:noFill/>
          <a:ln w="9525">
            <a:noFill/>
            <a:miter lim="800000"/>
            <a:headEnd/>
            <a:tailEnd/>
          </a:ln>
        </p:spPr>
      </p:pic>
      <p:cxnSp>
        <p:nvCxnSpPr>
          <p:cNvPr id="6" name="Straight Arrow Connector 5"/>
          <p:cNvCxnSpPr/>
          <p:nvPr/>
        </p:nvCxnSpPr>
        <p:spPr>
          <a:xfrm rot="10800000" flipV="1">
            <a:off x="1066800" y="2133600"/>
            <a:ext cx="144780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1828800" y="3657600"/>
            <a:ext cx="12954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15000" y="2057400"/>
            <a:ext cx="1447800" cy="381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5486400" y="2895600"/>
            <a:ext cx="609600" cy="6096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95600" y="2667000"/>
            <a:ext cx="1295400" cy="4572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8600" y="5722203"/>
            <a:ext cx="8610600" cy="954107"/>
          </a:xfrm>
          <a:prstGeom prst="rect">
            <a:avLst/>
          </a:prstGeom>
          <a:noFill/>
        </p:spPr>
        <p:txBody>
          <a:bodyPr wrap="square" rtlCol="0">
            <a:spAutoFit/>
          </a:bodyPr>
          <a:lstStyle/>
          <a:p>
            <a:r>
              <a:rPr lang="en-US" sz="2800" dirty="0" smtClean="0"/>
              <a:t>Only the precipitation falling on the light green area (purple arrows) would flow to the river in the center.</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4953000" cy="1815882"/>
          </a:xfrm>
          <a:prstGeom prst="rect">
            <a:avLst/>
          </a:prstGeom>
          <a:noFill/>
        </p:spPr>
        <p:txBody>
          <a:bodyPr wrap="square" rtlCol="0">
            <a:spAutoFit/>
          </a:bodyPr>
          <a:lstStyle/>
          <a:p>
            <a:r>
              <a:rPr lang="en-US" sz="2800" dirty="0" smtClean="0"/>
              <a:t>Now you create a landscape!  Show how water moves on your landscape using marbles.</a:t>
            </a:r>
          </a:p>
          <a:p>
            <a:endParaRPr lang="en-US" sz="2800" dirty="0" smtClean="0"/>
          </a:p>
        </p:txBody>
      </p:sp>
      <p:pic>
        <p:nvPicPr>
          <p:cNvPr id="2050" name="Picture 2"/>
          <p:cNvPicPr>
            <a:picLocks noChangeAspect="1" noChangeArrowheads="1"/>
          </p:cNvPicPr>
          <p:nvPr/>
        </p:nvPicPr>
        <p:blipFill>
          <a:blip r:embed="rId2"/>
          <a:srcRect/>
          <a:stretch>
            <a:fillRect/>
          </a:stretch>
        </p:blipFill>
        <p:spPr bwMode="auto">
          <a:xfrm>
            <a:off x="2209800" y="1981199"/>
            <a:ext cx="5867400" cy="431976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7924800" cy="1815882"/>
          </a:xfrm>
          <a:prstGeom prst="rect">
            <a:avLst/>
          </a:prstGeom>
          <a:noFill/>
        </p:spPr>
        <p:txBody>
          <a:bodyPr wrap="square" rtlCol="0">
            <a:spAutoFit/>
          </a:bodyPr>
          <a:lstStyle/>
          <a:p>
            <a:r>
              <a:rPr lang="en-US" sz="2800" dirty="0" smtClean="0"/>
              <a:t>Next, prepare for drought or control for erosion.  Build canals, dams, reservoirs, terraces or raised fields to control the water.  Use marbles to prove water goes where you wanted</a:t>
            </a:r>
            <a:r>
              <a:rPr lang="en-US" dirty="0" smtClean="0"/>
              <a:t>.  </a:t>
            </a:r>
            <a:endParaRPr lang="en-US" dirty="0"/>
          </a:p>
        </p:txBody>
      </p:sp>
      <p:pic>
        <p:nvPicPr>
          <p:cNvPr id="2051" name="Picture 3"/>
          <p:cNvPicPr>
            <a:picLocks noChangeAspect="1" noChangeArrowheads="1"/>
          </p:cNvPicPr>
          <p:nvPr/>
        </p:nvPicPr>
        <p:blipFill>
          <a:blip r:embed="rId2"/>
          <a:srcRect/>
          <a:stretch>
            <a:fillRect/>
          </a:stretch>
        </p:blipFill>
        <p:spPr bwMode="auto">
          <a:xfrm>
            <a:off x="3429000" y="2324100"/>
            <a:ext cx="5257800" cy="394335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457201" y="0"/>
            <a:ext cx="3200400" cy="427150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l="30107" r="36201"/>
          <a:stretch>
            <a:fillRect/>
          </a:stretch>
        </p:blipFill>
        <p:spPr bwMode="auto">
          <a:xfrm>
            <a:off x="4572000" y="0"/>
            <a:ext cx="2522830" cy="4622646"/>
          </a:xfrm>
          <a:prstGeom prst="rect">
            <a:avLst/>
          </a:prstGeom>
          <a:noFill/>
          <a:ln w="9525">
            <a:noFill/>
            <a:miter lim="800000"/>
            <a:headEnd/>
            <a:tailEnd/>
          </a:ln>
          <a:effectLst/>
        </p:spPr>
      </p:pic>
      <p:sp>
        <p:nvSpPr>
          <p:cNvPr id="4" name="TextBox 3"/>
          <p:cNvSpPr txBox="1"/>
          <p:nvPr/>
        </p:nvSpPr>
        <p:spPr>
          <a:xfrm>
            <a:off x="0" y="4549676"/>
            <a:ext cx="8686800" cy="2308324"/>
          </a:xfrm>
          <a:prstGeom prst="rect">
            <a:avLst/>
          </a:prstGeom>
          <a:noFill/>
        </p:spPr>
        <p:txBody>
          <a:bodyPr wrap="square" rtlCol="0">
            <a:spAutoFit/>
          </a:bodyPr>
          <a:lstStyle/>
          <a:p>
            <a:r>
              <a:rPr lang="en-US" sz="2400" dirty="0" smtClean="0"/>
              <a:t>Understanding geography,  water sources and climate is critical to understand human development in the past and today.</a:t>
            </a:r>
          </a:p>
          <a:p>
            <a:endParaRPr lang="en-US" sz="2400" dirty="0" smtClean="0"/>
          </a:p>
          <a:p>
            <a:r>
              <a:rPr lang="en-US" sz="2400" dirty="0" smtClean="0"/>
              <a:t>In South American, the Andes Mountains on the west stopped the movement of clouds from the east.  East of the mountains it is wet.  West of the Andes it is extremely dry.</a:t>
            </a:r>
          </a:p>
        </p:txBody>
      </p:sp>
      <p:cxnSp>
        <p:nvCxnSpPr>
          <p:cNvPr id="8" name="Straight Arrow Connector 7"/>
          <p:cNvCxnSpPr/>
          <p:nvPr/>
        </p:nvCxnSpPr>
        <p:spPr>
          <a:xfrm rot="10800000">
            <a:off x="6400800" y="1371600"/>
            <a:ext cx="1295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48200" y="2286000"/>
            <a:ext cx="990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48600" y="1219200"/>
            <a:ext cx="762000" cy="923330"/>
          </a:xfrm>
          <a:prstGeom prst="rect">
            <a:avLst/>
          </a:prstGeom>
          <a:noFill/>
        </p:spPr>
        <p:txBody>
          <a:bodyPr wrap="square" rtlCol="0">
            <a:spAutoFit/>
          </a:bodyPr>
          <a:lstStyle/>
          <a:p>
            <a:r>
              <a:rPr lang="en-US" dirty="0" smtClean="0">
                <a:solidFill>
                  <a:srgbClr val="FF0000"/>
                </a:solidFill>
              </a:rPr>
              <a:t>Wet and green</a:t>
            </a:r>
            <a:endParaRPr lang="en-US" dirty="0">
              <a:solidFill>
                <a:srgbClr val="FF0000"/>
              </a:solidFill>
            </a:endParaRPr>
          </a:p>
        </p:txBody>
      </p:sp>
      <p:sp>
        <p:nvSpPr>
          <p:cNvPr id="12" name="TextBox 11"/>
          <p:cNvSpPr txBox="1"/>
          <p:nvPr/>
        </p:nvSpPr>
        <p:spPr>
          <a:xfrm>
            <a:off x="3733800" y="1981200"/>
            <a:ext cx="1066800" cy="646331"/>
          </a:xfrm>
          <a:prstGeom prst="rect">
            <a:avLst/>
          </a:prstGeom>
          <a:noFill/>
        </p:spPr>
        <p:txBody>
          <a:bodyPr wrap="square" rtlCol="0">
            <a:spAutoFit/>
          </a:bodyPr>
          <a:lstStyle/>
          <a:p>
            <a:r>
              <a:rPr lang="en-US" dirty="0" smtClean="0">
                <a:solidFill>
                  <a:srgbClr val="FF0000"/>
                </a:solidFill>
              </a:rPr>
              <a:t>Dry and brown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229600" cy="2677656"/>
          </a:xfrm>
          <a:prstGeom prst="rect">
            <a:avLst/>
          </a:prstGeom>
          <a:noFill/>
        </p:spPr>
        <p:txBody>
          <a:bodyPr wrap="square" rtlCol="0">
            <a:spAutoFit/>
          </a:bodyPr>
          <a:lstStyle/>
          <a:p>
            <a:r>
              <a:rPr lang="en-US" sz="2400" dirty="0" smtClean="0"/>
              <a:t>Despite the dryness, the west coast of Peru could farm along river valleys and could find rich ocean resources from </a:t>
            </a:r>
            <a:r>
              <a:rPr lang="en-US" sz="2400" b="1" dirty="0" smtClean="0"/>
              <a:t>upwelling</a:t>
            </a:r>
            <a:r>
              <a:rPr lang="en-US" sz="2400" dirty="0" smtClean="0"/>
              <a:t>.</a:t>
            </a:r>
          </a:p>
          <a:p>
            <a:endParaRPr lang="en-US" sz="2400" dirty="0" smtClean="0"/>
          </a:p>
          <a:p>
            <a:r>
              <a:rPr lang="en-US" sz="2400" b="1" dirty="0" smtClean="0"/>
              <a:t>Upwelling</a:t>
            </a:r>
            <a:r>
              <a:rPr lang="en-US" sz="2400" dirty="0" smtClean="0"/>
              <a:t> is deep nutrient rich water coming to the surface.  The upwelling off the western coasts of Ecuador and Peru was due to wind movement and movement of the earth and the continents.  </a:t>
            </a:r>
          </a:p>
          <a:p>
            <a:endParaRPr lang="en-US" sz="2400" dirty="0" smtClean="0"/>
          </a:p>
        </p:txBody>
      </p:sp>
      <p:pic>
        <p:nvPicPr>
          <p:cNvPr id="1026" name="Picture 2"/>
          <p:cNvPicPr>
            <a:picLocks noChangeAspect="1" noChangeArrowheads="1"/>
          </p:cNvPicPr>
          <p:nvPr/>
        </p:nvPicPr>
        <p:blipFill>
          <a:blip r:embed="rId2"/>
          <a:srcRect/>
          <a:stretch>
            <a:fillRect/>
          </a:stretch>
        </p:blipFill>
        <p:spPr bwMode="auto">
          <a:xfrm>
            <a:off x="457200" y="3076190"/>
            <a:ext cx="8077200" cy="37818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a:stretch>
            <a:fillRect/>
          </a:stretch>
        </p:blipFill>
        <p:spPr bwMode="auto">
          <a:xfrm>
            <a:off x="381001" y="3763968"/>
            <a:ext cx="3810000" cy="2847747"/>
          </a:xfrm>
          <a:prstGeom prst="rect">
            <a:avLst/>
          </a:prstGeom>
          <a:noFill/>
          <a:ln w="9525">
            <a:noFill/>
            <a:miter lim="800000"/>
            <a:headEnd/>
            <a:tailEnd/>
          </a:ln>
          <a:effectLst/>
        </p:spPr>
      </p:pic>
      <p:pic>
        <p:nvPicPr>
          <p:cNvPr id="4102" name="Picture 6"/>
          <p:cNvPicPr>
            <a:picLocks noChangeAspect="1" noChangeArrowheads="1"/>
          </p:cNvPicPr>
          <p:nvPr/>
        </p:nvPicPr>
        <p:blipFill>
          <a:blip r:embed="rId3"/>
          <a:srcRect/>
          <a:stretch>
            <a:fillRect/>
          </a:stretch>
        </p:blipFill>
        <p:spPr bwMode="auto">
          <a:xfrm>
            <a:off x="457200" y="609600"/>
            <a:ext cx="4714875" cy="3371850"/>
          </a:xfrm>
          <a:prstGeom prst="rect">
            <a:avLst/>
          </a:prstGeom>
          <a:noFill/>
          <a:ln w="9525">
            <a:noFill/>
            <a:miter lim="800000"/>
            <a:headEnd/>
            <a:tailEnd/>
          </a:ln>
          <a:effectLst/>
        </p:spPr>
      </p:pic>
      <p:sp>
        <p:nvSpPr>
          <p:cNvPr id="4" name="TextBox 3"/>
          <p:cNvSpPr txBox="1"/>
          <p:nvPr/>
        </p:nvSpPr>
        <p:spPr>
          <a:xfrm>
            <a:off x="5486400" y="1828800"/>
            <a:ext cx="3276600" cy="3970318"/>
          </a:xfrm>
          <a:prstGeom prst="rect">
            <a:avLst/>
          </a:prstGeom>
          <a:noFill/>
        </p:spPr>
        <p:txBody>
          <a:bodyPr wrap="square" rtlCol="0">
            <a:spAutoFit/>
          </a:bodyPr>
          <a:lstStyle/>
          <a:p>
            <a:r>
              <a:rPr lang="en-US" sz="2800" dirty="0" smtClean="0"/>
              <a:t>Nutrient rich water from the upwelling  provides food for lots of fish.</a:t>
            </a:r>
          </a:p>
          <a:p>
            <a:endParaRPr lang="en-US" sz="2800" dirty="0" smtClean="0"/>
          </a:p>
          <a:p>
            <a:r>
              <a:rPr lang="en-US" sz="2800" dirty="0" smtClean="0"/>
              <a:t>Fish provides resources for humans now and in the past</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381000" y="3011269"/>
            <a:ext cx="8309667" cy="2995612"/>
          </a:xfrm>
          <a:prstGeom prst="rect">
            <a:avLst/>
          </a:prstGeom>
          <a:noFill/>
          <a:ln w="9525">
            <a:noFill/>
            <a:miter lim="800000"/>
            <a:headEnd/>
            <a:tailEnd/>
          </a:ln>
          <a:effectLst/>
        </p:spPr>
      </p:pic>
      <p:sp>
        <p:nvSpPr>
          <p:cNvPr id="4" name="TextBox 3"/>
          <p:cNvSpPr txBox="1"/>
          <p:nvPr/>
        </p:nvSpPr>
        <p:spPr>
          <a:xfrm>
            <a:off x="1066800" y="6135469"/>
            <a:ext cx="5105400" cy="646331"/>
          </a:xfrm>
          <a:prstGeom prst="rect">
            <a:avLst/>
          </a:prstGeom>
          <a:noFill/>
        </p:spPr>
        <p:txBody>
          <a:bodyPr wrap="square" rtlCol="0">
            <a:spAutoFit/>
          </a:bodyPr>
          <a:lstStyle/>
          <a:p>
            <a:r>
              <a:rPr lang="en-US" sz="3600" dirty="0" err="1" smtClean="0"/>
              <a:t>Sechin</a:t>
            </a:r>
            <a:r>
              <a:rPr lang="en-US" sz="3600" dirty="0" smtClean="0"/>
              <a:t> </a:t>
            </a:r>
            <a:r>
              <a:rPr lang="en-US" sz="3600" dirty="0" err="1" smtClean="0"/>
              <a:t>Bajo</a:t>
            </a:r>
            <a:r>
              <a:rPr lang="en-US" sz="3600" dirty="0" smtClean="0"/>
              <a:t>  ~3500 BC --   </a:t>
            </a:r>
            <a:endParaRPr lang="en-US" sz="3600" dirty="0"/>
          </a:p>
        </p:txBody>
      </p:sp>
      <p:sp>
        <p:nvSpPr>
          <p:cNvPr id="6" name="TextBox 5"/>
          <p:cNvSpPr txBox="1"/>
          <p:nvPr/>
        </p:nvSpPr>
        <p:spPr>
          <a:xfrm>
            <a:off x="533400" y="381000"/>
            <a:ext cx="7848600" cy="2585323"/>
          </a:xfrm>
          <a:prstGeom prst="rect">
            <a:avLst/>
          </a:prstGeom>
          <a:noFill/>
        </p:spPr>
        <p:txBody>
          <a:bodyPr wrap="square" rtlCol="0">
            <a:spAutoFit/>
          </a:bodyPr>
          <a:lstStyle/>
          <a:p>
            <a:r>
              <a:rPr lang="en-US" sz="2400" dirty="0" smtClean="0"/>
              <a:t>The earliest complex societies developed in South America along the coast.  To have a complex society, there needs to be a surplus of food.  </a:t>
            </a:r>
          </a:p>
          <a:p>
            <a:endParaRPr lang="en-US" sz="2400" dirty="0" smtClean="0"/>
          </a:p>
          <a:p>
            <a:r>
              <a:rPr lang="en-US" sz="2400" dirty="0" smtClean="0"/>
              <a:t>Surplus for these early complex societies came from the sea so the biggest sites were close to the coast.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
            <a:ext cx="8458200" cy="2677656"/>
          </a:xfrm>
          <a:prstGeom prst="rect">
            <a:avLst/>
          </a:prstGeom>
          <a:noFill/>
        </p:spPr>
        <p:txBody>
          <a:bodyPr wrap="square" rtlCol="0">
            <a:spAutoFit/>
          </a:bodyPr>
          <a:lstStyle/>
          <a:p>
            <a:r>
              <a:rPr lang="en-US" sz="2400" dirty="0" smtClean="0"/>
              <a:t>The ocean provided a lot of food, but people had to live near fresh water for drinking.  Fresh water in coastal Peru could only be found near river valleys which brought water from the mountains.  </a:t>
            </a:r>
          </a:p>
          <a:p>
            <a:endParaRPr lang="en-US" sz="2400" dirty="0" smtClean="0"/>
          </a:p>
          <a:p>
            <a:endParaRPr lang="en-US" sz="2400" dirty="0" smtClean="0"/>
          </a:p>
          <a:p>
            <a:endParaRPr lang="en-US" sz="2400" dirty="0" smtClean="0"/>
          </a:p>
          <a:p>
            <a:endParaRPr lang="en-US" sz="2400" dirty="0"/>
          </a:p>
        </p:txBody>
      </p:sp>
      <p:pic>
        <p:nvPicPr>
          <p:cNvPr id="6148" name="Picture 4"/>
          <p:cNvPicPr>
            <a:picLocks noChangeAspect="1" noChangeArrowheads="1"/>
          </p:cNvPicPr>
          <p:nvPr/>
        </p:nvPicPr>
        <p:blipFill>
          <a:blip r:embed="rId2"/>
          <a:srcRect/>
          <a:stretch>
            <a:fillRect/>
          </a:stretch>
        </p:blipFill>
        <p:spPr bwMode="auto">
          <a:xfrm>
            <a:off x="1371600" y="1905000"/>
            <a:ext cx="6248400" cy="4620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52400" y="228601"/>
            <a:ext cx="4581666" cy="30480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304800" y="3638550"/>
            <a:ext cx="8553450" cy="3219450"/>
          </a:xfrm>
          <a:prstGeom prst="rect">
            <a:avLst/>
          </a:prstGeom>
          <a:noFill/>
          <a:ln w="9525">
            <a:noFill/>
            <a:miter lim="800000"/>
            <a:headEnd/>
            <a:tailEnd/>
          </a:ln>
          <a:effectLst/>
        </p:spPr>
      </p:pic>
      <p:sp>
        <p:nvSpPr>
          <p:cNvPr id="5" name="TextBox 4"/>
          <p:cNvSpPr txBox="1"/>
          <p:nvPr/>
        </p:nvSpPr>
        <p:spPr>
          <a:xfrm>
            <a:off x="4876800" y="762000"/>
            <a:ext cx="4267200" cy="2862322"/>
          </a:xfrm>
          <a:prstGeom prst="rect">
            <a:avLst/>
          </a:prstGeom>
          <a:noFill/>
        </p:spPr>
        <p:txBody>
          <a:bodyPr wrap="square" rtlCol="0">
            <a:spAutoFit/>
          </a:bodyPr>
          <a:lstStyle/>
          <a:p>
            <a:r>
              <a:rPr lang="en-US" sz="3600" dirty="0" err="1" smtClean="0"/>
              <a:t>Caral</a:t>
            </a:r>
            <a:endParaRPr lang="en-US" sz="3600" dirty="0" smtClean="0"/>
          </a:p>
          <a:p>
            <a:r>
              <a:rPr lang="en-US" sz="3600" dirty="0" smtClean="0"/>
              <a:t>3000 BC</a:t>
            </a:r>
          </a:p>
          <a:p>
            <a:r>
              <a:rPr lang="en-US" sz="2400" dirty="0" smtClean="0"/>
              <a:t>Complex of pyramids  -- similar in time to earliest pyramids of Egypt</a:t>
            </a:r>
          </a:p>
          <a:p>
            <a:r>
              <a:rPr lang="en-US" sz="2400" dirty="0" smtClean="0"/>
              <a:t>Largest is size of 4 football fields</a:t>
            </a:r>
            <a:r>
              <a:rPr lang="en-US" sz="3600" dirty="0" smtClean="0"/>
              <a:t> </a:t>
            </a:r>
            <a:endParaRPr lang="en-US"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srcRect/>
          <a:stretch>
            <a:fillRect/>
          </a:stretch>
        </p:blipFill>
        <p:spPr bwMode="auto">
          <a:xfrm>
            <a:off x="609600" y="457200"/>
            <a:ext cx="7086600" cy="5337121"/>
          </a:xfrm>
          <a:prstGeom prst="rect">
            <a:avLst/>
          </a:prstGeom>
          <a:noFill/>
          <a:ln w="9525">
            <a:noFill/>
            <a:miter lim="800000"/>
            <a:headEnd/>
            <a:tailEnd/>
          </a:ln>
          <a:effectLst/>
        </p:spPr>
      </p:pic>
      <p:sp>
        <p:nvSpPr>
          <p:cNvPr id="3" name="TextBox 2"/>
          <p:cNvSpPr txBox="1"/>
          <p:nvPr/>
        </p:nvSpPr>
        <p:spPr>
          <a:xfrm>
            <a:off x="457200" y="5657671"/>
            <a:ext cx="8229600" cy="1200329"/>
          </a:xfrm>
          <a:prstGeom prst="rect">
            <a:avLst/>
          </a:prstGeom>
          <a:noFill/>
        </p:spPr>
        <p:txBody>
          <a:bodyPr wrap="square" rtlCol="0">
            <a:spAutoFit/>
          </a:bodyPr>
          <a:lstStyle/>
          <a:p>
            <a:r>
              <a:rPr lang="en-US" sz="3600" dirty="0" err="1" smtClean="0"/>
              <a:t>Caral</a:t>
            </a:r>
            <a:r>
              <a:rPr lang="en-US" sz="3600" dirty="0" smtClean="0"/>
              <a:t> got their fresh water from a nearby river</a:t>
            </a:r>
            <a:endParaRPr 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b="22346"/>
          <a:stretch>
            <a:fillRect/>
          </a:stretch>
        </p:blipFill>
        <p:spPr bwMode="auto">
          <a:xfrm>
            <a:off x="76200" y="0"/>
            <a:ext cx="5105400" cy="3166959"/>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533400" y="3254577"/>
            <a:ext cx="7696200" cy="3603423"/>
          </a:xfrm>
          <a:prstGeom prst="rect">
            <a:avLst/>
          </a:prstGeom>
          <a:noFill/>
          <a:ln w="9525">
            <a:noFill/>
            <a:miter lim="800000"/>
            <a:headEnd/>
            <a:tailEnd/>
          </a:ln>
          <a:effectLst/>
        </p:spPr>
      </p:pic>
      <p:sp>
        <p:nvSpPr>
          <p:cNvPr id="5" name="TextBox 4"/>
          <p:cNvSpPr txBox="1"/>
          <p:nvPr/>
        </p:nvSpPr>
        <p:spPr>
          <a:xfrm>
            <a:off x="4495800" y="304800"/>
            <a:ext cx="4648200" cy="2862322"/>
          </a:xfrm>
          <a:prstGeom prst="rect">
            <a:avLst/>
          </a:prstGeom>
          <a:noFill/>
        </p:spPr>
        <p:txBody>
          <a:bodyPr wrap="square" rtlCol="0">
            <a:spAutoFit/>
          </a:bodyPr>
          <a:lstStyle/>
          <a:p>
            <a:r>
              <a:rPr lang="en-US" sz="2000" dirty="0" smtClean="0"/>
              <a:t>During El Nino not only are there less fish in the coastal waters but also the change in wind patterns moves warm ocean water toward the land causing strong rains. </a:t>
            </a:r>
          </a:p>
          <a:p>
            <a:endParaRPr lang="en-US" sz="2000" dirty="0" smtClean="0"/>
          </a:p>
          <a:p>
            <a:r>
              <a:rPr lang="en-US" sz="2000" dirty="0" smtClean="0"/>
              <a:t>We can see extreme El Nino events in archaeology by sites that are covered or partially destroyed by the torrential waters.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8106</TotalTime>
  <Words>590</Words>
  <Application>Microsoft Office PowerPoint</Application>
  <PresentationFormat>On-screen Show (4:3)</PresentationFormat>
  <Paragraphs>52</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Blueford</cp:lastModifiedBy>
  <cp:revision>110</cp:revision>
  <dcterms:created xsi:type="dcterms:W3CDTF">2015-12-11T22:26:16Z</dcterms:created>
  <dcterms:modified xsi:type="dcterms:W3CDTF">2016-05-14T13:31:57Z</dcterms:modified>
</cp:coreProperties>
</file>