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94" r:id="rId3"/>
    <p:sldId id="292" r:id="rId4"/>
    <p:sldId id="268" r:id="rId5"/>
    <p:sldId id="260" r:id="rId6"/>
    <p:sldId id="267" r:id="rId7"/>
    <p:sldId id="269" r:id="rId8"/>
    <p:sldId id="271" r:id="rId9"/>
    <p:sldId id="261" r:id="rId10"/>
    <p:sldId id="289" r:id="rId11"/>
    <p:sldId id="287" r:id="rId12"/>
    <p:sldId id="270" r:id="rId13"/>
    <p:sldId id="272" r:id="rId14"/>
    <p:sldId id="263" r:id="rId15"/>
    <p:sldId id="273" r:id="rId16"/>
    <p:sldId id="262" r:id="rId17"/>
    <p:sldId id="284" r:id="rId18"/>
    <p:sldId id="279" r:id="rId19"/>
    <p:sldId id="276" r:id="rId20"/>
    <p:sldId id="278" r:id="rId21"/>
    <p:sldId id="275" r:id="rId22"/>
    <p:sldId id="256" r:id="rId23"/>
    <p:sldId id="280" r:id="rId24"/>
    <p:sldId id="277" r:id="rId25"/>
    <p:sldId id="281" r:id="rId26"/>
    <p:sldId id="283" r:id="rId27"/>
    <p:sldId id="282" r:id="rId28"/>
    <p:sldId id="288" r:id="rId29"/>
    <p:sldId id="285" r:id="rId30"/>
    <p:sldId id="29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3250" autoAdjust="0"/>
  </p:normalViewPr>
  <p:slideViewPr>
    <p:cSldViewPr>
      <p:cViewPr varScale="1">
        <p:scale>
          <a:sx n="80" d="100"/>
          <a:sy n="80" d="100"/>
        </p:scale>
        <p:origin x="-7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7FF461-42A3-4086-806D-978F47067919}" type="datetimeFigureOut">
              <a:rPr lang="en-US" smtClean="0"/>
              <a:t>3/3/2013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C5385F-BF35-41FF-B0D2-51ED3C1393C6}" type="slidenum">
              <a:rPr lang="en-US" smtClean="0"/>
              <a:t>‹#›</a:t>
            </a:fld>
            <a:endParaRPr lang="en-US" dirty="0"/>
          </a:p>
        </p:txBody>
      </p:sp>
    </p:spTree>
    <p:extLst>
      <p:ext uri="{BB962C8B-B14F-4D97-AF65-F5344CB8AC3E}">
        <p14:creationId xmlns:p14="http://schemas.microsoft.com/office/powerpoint/2010/main" val="1128021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FF461-42A3-4086-806D-978F47067919}" type="datetimeFigureOut">
              <a:rPr lang="en-US" smtClean="0"/>
              <a:t>3/3/2013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C5385F-BF35-41FF-B0D2-51ED3C1393C6}" type="slidenum">
              <a:rPr lang="en-US" smtClean="0"/>
              <a:t>‹#›</a:t>
            </a:fld>
            <a:endParaRPr lang="en-US" dirty="0"/>
          </a:p>
        </p:txBody>
      </p:sp>
    </p:spTree>
    <p:extLst>
      <p:ext uri="{BB962C8B-B14F-4D97-AF65-F5344CB8AC3E}">
        <p14:creationId xmlns:p14="http://schemas.microsoft.com/office/powerpoint/2010/main" val="77385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FF461-42A3-4086-806D-978F47067919}" type="datetimeFigureOut">
              <a:rPr lang="en-US" smtClean="0"/>
              <a:t>3/3/2013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C5385F-BF35-41FF-B0D2-51ED3C1393C6}" type="slidenum">
              <a:rPr lang="en-US" smtClean="0"/>
              <a:t>‹#›</a:t>
            </a:fld>
            <a:endParaRPr lang="en-US" dirty="0"/>
          </a:p>
        </p:txBody>
      </p:sp>
    </p:spTree>
    <p:extLst>
      <p:ext uri="{BB962C8B-B14F-4D97-AF65-F5344CB8AC3E}">
        <p14:creationId xmlns:p14="http://schemas.microsoft.com/office/powerpoint/2010/main" val="217391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FF461-42A3-4086-806D-978F47067919}" type="datetimeFigureOut">
              <a:rPr lang="en-US" smtClean="0"/>
              <a:t>3/3/2013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C5385F-BF35-41FF-B0D2-51ED3C1393C6}" type="slidenum">
              <a:rPr lang="en-US" smtClean="0"/>
              <a:t>‹#›</a:t>
            </a:fld>
            <a:endParaRPr lang="en-US" dirty="0"/>
          </a:p>
        </p:txBody>
      </p:sp>
    </p:spTree>
    <p:extLst>
      <p:ext uri="{BB962C8B-B14F-4D97-AF65-F5344CB8AC3E}">
        <p14:creationId xmlns:p14="http://schemas.microsoft.com/office/powerpoint/2010/main" val="211959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7FF461-42A3-4086-806D-978F47067919}" type="datetimeFigureOut">
              <a:rPr lang="en-US" smtClean="0"/>
              <a:t>3/3/2013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C5385F-BF35-41FF-B0D2-51ED3C1393C6}" type="slidenum">
              <a:rPr lang="en-US" smtClean="0"/>
              <a:t>‹#›</a:t>
            </a:fld>
            <a:endParaRPr lang="en-US" dirty="0"/>
          </a:p>
        </p:txBody>
      </p:sp>
    </p:spTree>
    <p:extLst>
      <p:ext uri="{BB962C8B-B14F-4D97-AF65-F5344CB8AC3E}">
        <p14:creationId xmlns:p14="http://schemas.microsoft.com/office/powerpoint/2010/main" val="340723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7FF461-42A3-4086-806D-978F47067919}" type="datetimeFigureOut">
              <a:rPr lang="en-US" smtClean="0"/>
              <a:t>3/3/2013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C5385F-BF35-41FF-B0D2-51ED3C1393C6}" type="slidenum">
              <a:rPr lang="en-US" smtClean="0"/>
              <a:t>‹#›</a:t>
            </a:fld>
            <a:endParaRPr lang="en-US" dirty="0"/>
          </a:p>
        </p:txBody>
      </p:sp>
    </p:spTree>
    <p:extLst>
      <p:ext uri="{BB962C8B-B14F-4D97-AF65-F5344CB8AC3E}">
        <p14:creationId xmlns:p14="http://schemas.microsoft.com/office/powerpoint/2010/main" val="38109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7FF461-42A3-4086-806D-978F47067919}" type="datetimeFigureOut">
              <a:rPr lang="en-US" smtClean="0"/>
              <a:t>3/3/2013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C5385F-BF35-41FF-B0D2-51ED3C1393C6}" type="slidenum">
              <a:rPr lang="en-US" smtClean="0"/>
              <a:t>‹#›</a:t>
            </a:fld>
            <a:endParaRPr lang="en-US" dirty="0"/>
          </a:p>
        </p:txBody>
      </p:sp>
    </p:spTree>
    <p:extLst>
      <p:ext uri="{BB962C8B-B14F-4D97-AF65-F5344CB8AC3E}">
        <p14:creationId xmlns:p14="http://schemas.microsoft.com/office/powerpoint/2010/main" val="2944065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7FF461-42A3-4086-806D-978F47067919}" type="datetimeFigureOut">
              <a:rPr lang="en-US" smtClean="0"/>
              <a:t>3/3/2013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C5385F-BF35-41FF-B0D2-51ED3C1393C6}" type="slidenum">
              <a:rPr lang="en-US" smtClean="0"/>
              <a:t>‹#›</a:t>
            </a:fld>
            <a:endParaRPr lang="en-US" dirty="0"/>
          </a:p>
        </p:txBody>
      </p:sp>
    </p:spTree>
    <p:extLst>
      <p:ext uri="{BB962C8B-B14F-4D97-AF65-F5344CB8AC3E}">
        <p14:creationId xmlns:p14="http://schemas.microsoft.com/office/powerpoint/2010/main" val="166438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FF461-42A3-4086-806D-978F47067919}" type="datetimeFigureOut">
              <a:rPr lang="en-US" smtClean="0"/>
              <a:t>3/3/2013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C5385F-BF35-41FF-B0D2-51ED3C1393C6}" type="slidenum">
              <a:rPr lang="en-US" smtClean="0"/>
              <a:t>‹#›</a:t>
            </a:fld>
            <a:endParaRPr lang="en-US" dirty="0"/>
          </a:p>
        </p:txBody>
      </p:sp>
    </p:spTree>
    <p:extLst>
      <p:ext uri="{BB962C8B-B14F-4D97-AF65-F5344CB8AC3E}">
        <p14:creationId xmlns:p14="http://schemas.microsoft.com/office/powerpoint/2010/main" val="811541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FF461-42A3-4086-806D-978F47067919}" type="datetimeFigureOut">
              <a:rPr lang="en-US" smtClean="0"/>
              <a:t>3/3/2013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C5385F-BF35-41FF-B0D2-51ED3C1393C6}" type="slidenum">
              <a:rPr lang="en-US" smtClean="0"/>
              <a:t>‹#›</a:t>
            </a:fld>
            <a:endParaRPr lang="en-US" dirty="0"/>
          </a:p>
        </p:txBody>
      </p:sp>
    </p:spTree>
    <p:extLst>
      <p:ext uri="{BB962C8B-B14F-4D97-AF65-F5344CB8AC3E}">
        <p14:creationId xmlns:p14="http://schemas.microsoft.com/office/powerpoint/2010/main" val="197890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FF461-42A3-4086-806D-978F47067919}" type="datetimeFigureOut">
              <a:rPr lang="en-US" smtClean="0"/>
              <a:t>3/3/2013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C5385F-BF35-41FF-B0D2-51ED3C1393C6}" type="slidenum">
              <a:rPr lang="en-US" smtClean="0"/>
              <a:t>‹#›</a:t>
            </a:fld>
            <a:endParaRPr lang="en-US" dirty="0"/>
          </a:p>
        </p:txBody>
      </p:sp>
    </p:spTree>
    <p:extLst>
      <p:ext uri="{BB962C8B-B14F-4D97-AF65-F5344CB8AC3E}">
        <p14:creationId xmlns:p14="http://schemas.microsoft.com/office/powerpoint/2010/main" val="4125771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FF461-42A3-4086-806D-978F47067919}" type="datetimeFigureOut">
              <a:rPr lang="en-US" smtClean="0"/>
              <a:t>3/3/2013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5385F-BF35-41FF-B0D2-51ED3C1393C6}" type="slidenum">
              <a:rPr lang="en-US" smtClean="0"/>
              <a:t>‹#›</a:t>
            </a:fld>
            <a:endParaRPr lang="en-US" dirty="0"/>
          </a:p>
        </p:txBody>
      </p:sp>
    </p:spTree>
    <p:extLst>
      <p:ext uri="{BB962C8B-B14F-4D97-AF65-F5344CB8AC3E}">
        <p14:creationId xmlns:p14="http://schemas.microsoft.com/office/powerpoint/2010/main" val="2012604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oulinarchives.com/wp-content/uploads/2012/06/FairWeb.jpg"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46.jpg"/><Relationship Id="rId4" Type="http://schemas.openxmlformats.org/officeDocument/2006/relationships/image" Target="../media/image4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img.groundspeak.com/waymarking/989d1bef-3525-4b12-9b88-cea96e28769d.jpg"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8229600" cy="1143000"/>
          </a:xfrm>
        </p:spPr>
        <p:txBody>
          <a:bodyPr/>
          <a:lstStyle/>
          <a:p>
            <a:r>
              <a:rPr lang="en-US" b="1" dirty="0" smtClean="0">
                <a:solidFill>
                  <a:schemeClr val="bg1"/>
                </a:solidFill>
              </a:rPr>
              <a:t>California Nursery Historical Park</a:t>
            </a:r>
            <a:endParaRPr lang="en-US"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19200"/>
            <a:ext cx="7415785" cy="5443186"/>
          </a:xfrm>
          <a:prstGeom prst="rect">
            <a:avLst/>
          </a:prstGeom>
        </p:spPr>
      </p:pic>
    </p:spTree>
    <p:extLst>
      <p:ext uri="{BB962C8B-B14F-4D97-AF65-F5344CB8AC3E}">
        <p14:creationId xmlns:p14="http://schemas.microsoft.com/office/powerpoint/2010/main" val="828429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0000">
              <a:srgbClr val="9CB86E"/>
            </a:gs>
            <a:gs pos="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normAutofit fontScale="90000"/>
          </a:bodyPr>
          <a:lstStyle/>
          <a:p>
            <a:r>
              <a:rPr lang="en-US" b="1" dirty="0" smtClean="0">
                <a:solidFill>
                  <a:schemeClr val="bg1"/>
                </a:solidFill>
              </a:rPr>
              <a:t>California Nursery Building</a:t>
            </a:r>
            <a:r>
              <a:rPr lang="en-US" b="1" dirty="0">
                <a:solidFill>
                  <a:schemeClr val="bg1"/>
                </a:solidFill>
              </a:rPr>
              <a:t/>
            </a:r>
            <a:br>
              <a:rPr lang="en-US" b="1" dirty="0">
                <a:solidFill>
                  <a:schemeClr val="bg1"/>
                </a:solidFill>
              </a:rPr>
            </a:br>
            <a:endParaRPr lang="en-US"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057400"/>
            <a:ext cx="6553200" cy="3819307"/>
          </a:xfrm>
          <a:prstGeom prst="rect">
            <a:avLst/>
          </a:prstGeom>
        </p:spPr>
      </p:pic>
    </p:spTree>
    <p:extLst>
      <p:ext uri="{BB962C8B-B14F-4D97-AF65-F5344CB8AC3E}">
        <p14:creationId xmlns:p14="http://schemas.microsoft.com/office/powerpoint/2010/main" val="2442319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63000" r="-63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533400" y="457201"/>
            <a:ext cx="77724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75000"/>
                  </a:schemeClr>
                </a:solidFill>
              </a:rPr>
              <a:t> Bernard </a:t>
            </a:r>
            <a:r>
              <a:rPr lang="en-US" b="1" dirty="0" err="1" smtClean="0">
                <a:solidFill>
                  <a:schemeClr val="tx2">
                    <a:lumMod val="75000"/>
                  </a:schemeClr>
                </a:solidFill>
              </a:rPr>
              <a:t>Maybeck</a:t>
            </a:r>
            <a:endParaRPr lang="en-US" b="1" dirty="0">
              <a:solidFill>
                <a:schemeClr val="tx2">
                  <a:lumMod val="75000"/>
                </a:schemeClr>
              </a:solidFill>
            </a:endParaRPr>
          </a:p>
        </p:txBody>
      </p:sp>
      <p:sp>
        <p:nvSpPr>
          <p:cNvPr id="4" name="Content Placeholder 2"/>
          <p:cNvSpPr txBox="1">
            <a:spLocks/>
          </p:cNvSpPr>
          <p:nvPr/>
        </p:nvSpPr>
        <p:spPr>
          <a:xfrm>
            <a:off x="457200" y="1600200"/>
            <a:ext cx="35052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r>
              <a:rPr lang="en-US" sz="2400" dirty="0" smtClean="0"/>
              <a:t>1862-1957</a:t>
            </a:r>
          </a:p>
          <a:p>
            <a:r>
              <a:rPr lang="en-US" sz="2400" dirty="0" smtClean="0"/>
              <a:t>American architect in Arts and Craft Movement</a:t>
            </a:r>
          </a:p>
          <a:p>
            <a:r>
              <a:rPr lang="en-US" sz="2400" dirty="0" smtClean="0"/>
              <a:t>Palace of Fine Arts</a:t>
            </a:r>
          </a:p>
          <a:p>
            <a:r>
              <a:rPr lang="en-US" sz="2400" dirty="0" smtClean="0"/>
              <a:t>Taught at UCB</a:t>
            </a:r>
          </a:p>
          <a:p>
            <a:r>
              <a:rPr lang="en-US" sz="2400" dirty="0" smtClean="0"/>
              <a:t>Mentor to Julia Morgan</a:t>
            </a:r>
          </a:p>
          <a:p>
            <a:endParaRPr lang="en-US" dirty="0"/>
          </a:p>
        </p:txBody>
      </p:sp>
      <p:pic>
        <p:nvPicPr>
          <p:cNvPr id="5122" name="Picture 2" descr="http://www.oregoncoast.net/img/Maybeck-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92383"/>
            <a:ext cx="3276600" cy="415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022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63000" r="-63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533400" y="457201"/>
            <a:ext cx="77724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75000"/>
                  </a:schemeClr>
                </a:solidFill>
              </a:rPr>
              <a:t> Luther Burbank</a:t>
            </a:r>
            <a:endParaRPr lang="en-US" b="1" dirty="0">
              <a:solidFill>
                <a:schemeClr val="tx2">
                  <a:lumMod val="75000"/>
                </a:schemeClr>
              </a:solidFill>
            </a:endParaRPr>
          </a:p>
        </p:txBody>
      </p:sp>
      <p:sp>
        <p:nvSpPr>
          <p:cNvPr id="4" name="Content Placeholder 2"/>
          <p:cNvSpPr txBox="1">
            <a:spLocks/>
          </p:cNvSpPr>
          <p:nvPr/>
        </p:nvSpPr>
        <p:spPr>
          <a:xfrm>
            <a:off x="457200" y="1600200"/>
            <a:ext cx="39624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Botanist</a:t>
            </a:r>
          </a:p>
          <a:p>
            <a:r>
              <a:rPr lang="en-US" dirty="0" smtClean="0"/>
              <a:t>President of Board of Directors in late 1890’s</a:t>
            </a:r>
          </a:p>
          <a:p>
            <a:r>
              <a:rPr lang="en-US" dirty="0" smtClean="0"/>
              <a:t>Patents exclusive rights with California Nursery</a:t>
            </a:r>
          </a:p>
          <a:p>
            <a:endParaRPr lang="en-US" dirty="0" smtClean="0"/>
          </a:p>
          <a:p>
            <a:endParaRPr lang="en-US" dirty="0"/>
          </a:p>
        </p:txBody>
      </p:sp>
      <p:pic>
        <p:nvPicPr>
          <p:cNvPr id="2050" name="Picture 2" descr="http://upload.wikimedia.org/wikipedia/commons/thumb/9/93/Luther_Burbank_cph.3a00184.jpg/250px-Luther_Burbank_cph.3a001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582" y="1343893"/>
            <a:ext cx="3387436" cy="502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804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63000" r="-63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533400" y="457201"/>
            <a:ext cx="77724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75000"/>
                  </a:schemeClr>
                </a:solidFill>
              </a:rPr>
              <a:t> George </a:t>
            </a:r>
            <a:r>
              <a:rPr lang="en-US" b="1" dirty="0" err="1" smtClean="0">
                <a:solidFill>
                  <a:schemeClr val="tx2">
                    <a:lumMod val="75000"/>
                  </a:schemeClr>
                </a:solidFill>
              </a:rPr>
              <a:t>Roeding</a:t>
            </a:r>
            <a:r>
              <a:rPr lang="en-US" b="1" dirty="0" smtClean="0">
                <a:solidFill>
                  <a:schemeClr val="tx2">
                    <a:lumMod val="75000"/>
                  </a:schemeClr>
                </a:solidFill>
              </a:rPr>
              <a:t> Sr.</a:t>
            </a:r>
            <a:endParaRPr lang="en-US" b="1" dirty="0">
              <a:solidFill>
                <a:schemeClr val="tx2">
                  <a:lumMod val="75000"/>
                </a:schemeClr>
              </a:solidFill>
            </a:endParaRPr>
          </a:p>
        </p:txBody>
      </p:sp>
      <p:sp>
        <p:nvSpPr>
          <p:cNvPr id="4" name="Content Placeholder 2"/>
          <p:cNvSpPr txBox="1">
            <a:spLocks/>
          </p:cNvSpPr>
          <p:nvPr/>
        </p:nvSpPr>
        <p:spPr>
          <a:xfrm>
            <a:off x="457200" y="1371602"/>
            <a:ext cx="3810000" cy="47545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Purchased California Nursery in 1917 from Landers’ estate</a:t>
            </a:r>
          </a:p>
          <a:p>
            <a:r>
              <a:rPr lang="en-US" sz="2400" dirty="0" smtClean="0"/>
              <a:t>UC Regents</a:t>
            </a:r>
          </a:p>
          <a:p>
            <a:r>
              <a:rPr lang="en-US" sz="2400" dirty="0" smtClean="0"/>
              <a:t>Several documents on figs</a:t>
            </a:r>
          </a:p>
          <a:p>
            <a:r>
              <a:rPr lang="en-US" sz="2400" dirty="0" smtClean="0"/>
              <a:t>USDA commissioner</a:t>
            </a:r>
          </a:p>
          <a:p>
            <a:r>
              <a:rPr lang="en-US" sz="2400" dirty="0" smtClean="0"/>
              <a:t>World War I, discovered peach pit effective way for gas masks</a:t>
            </a:r>
          </a:p>
          <a:p>
            <a:r>
              <a:rPr lang="en-US" sz="2400" dirty="0" smtClean="0"/>
              <a:t>Innovator of exports, imports, expansion of nursery retail stores</a:t>
            </a:r>
          </a:p>
          <a:p>
            <a:endParaRPr lang="en-US" dirty="0" smtClean="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658" y="1494934"/>
            <a:ext cx="3552371" cy="4736494"/>
          </a:xfrm>
          <a:prstGeom prst="rect">
            <a:avLst/>
          </a:prstGeom>
        </p:spPr>
      </p:pic>
    </p:spTree>
    <p:extLst>
      <p:ext uri="{BB962C8B-B14F-4D97-AF65-F5344CB8AC3E}">
        <p14:creationId xmlns:p14="http://schemas.microsoft.com/office/powerpoint/2010/main" val="2334248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0000">
              <a:srgbClr val="9CB86E"/>
            </a:gs>
            <a:gs pos="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rPr>
              <a:t>Packing shed</a:t>
            </a:r>
            <a:r>
              <a:rPr lang="en-US" dirty="0"/>
              <a:t/>
            </a:r>
            <a:br>
              <a:rPr lang="en-US" dirty="0"/>
            </a:br>
            <a:endParaRPr lang="en-US" dirty="0"/>
          </a:p>
        </p:txBody>
      </p:sp>
      <p:sp>
        <p:nvSpPr>
          <p:cNvPr id="3" name="Content Placeholder 2"/>
          <p:cNvSpPr>
            <a:spLocks noGrp="1"/>
          </p:cNvSpPr>
          <p:nvPr>
            <p:ph idx="1"/>
          </p:nvPr>
        </p:nvSpPr>
        <p:spPr>
          <a:xfrm>
            <a:off x="457200" y="1600200"/>
            <a:ext cx="3429000" cy="4525963"/>
          </a:xfrm>
        </p:spPr>
        <p:txBody>
          <a:bodyPr/>
          <a:lstStyle/>
          <a:p>
            <a:r>
              <a:rPr lang="en-US" dirty="0" smtClean="0"/>
              <a:t>Developed new ways to transport trees</a:t>
            </a:r>
          </a:p>
          <a:p>
            <a:r>
              <a:rPr lang="en-US" dirty="0" smtClean="0"/>
              <a:t>Tied into rail system</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676400"/>
            <a:ext cx="4744113" cy="3178556"/>
          </a:xfrm>
          <a:prstGeom prst="rect">
            <a:avLst/>
          </a:prstGeom>
        </p:spPr>
      </p:pic>
    </p:spTree>
    <p:extLst>
      <p:ext uri="{BB962C8B-B14F-4D97-AF65-F5344CB8AC3E}">
        <p14:creationId xmlns:p14="http://schemas.microsoft.com/office/powerpoint/2010/main" val="282025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63000" r="-63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533400" y="457201"/>
            <a:ext cx="77724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75000"/>
                  </a:schemeClr>
                </a:solidFill>
              </a:rPr>
              <a:t> George </a:t>
            </a:r>
            <a:r>
              <a:rPr lang="en-US" b="1" dirty="0" err="1" smtClean="0">
                <a:solidFill>
                  <a:schemeClr val="tx2">
                    <a:lumMod val="75000"/>
                  </a:schemeClr>
                </a:solidFill>
              </a:rPr>
              <a:t>Roeding</a:t>
            </a:r>
            <a:r>
              <a:rPr lang="en-US" b="1" dirty="0" smtClean="0">
                <a:solidFill>
                  <a:schemeClr val="tx2">
                    <a:lumMod val="75000"/>
                  </a:schemeClr>
                </a:solidFill>
              </a:rPr>
              <a:t> Jr.</a:t>
            </a:r>
            <a:endParaRPr lang="en-US" b="1" dirty="0">
              <a:solidFill>
                <a:schemeClr val="tx2">
                  <a:lumMod val="75000"/>
                </a:schemeClr>
              </a:solidFill>
            </a:endParaRPr>
          </a:p>
        </p:txBody>
      </p:sp>
      <p:sp>
        <p:nvSpPr>
          <p:cNvPr id="4" name="Content Placeholder 2"/>
          <p:cNvSpPr txBox="1">
            <a:spLocks/>
          </p:cNvSpPr>
          <p:nvPr/>
        </p:nvSpPr>
        <p:spPr>
          <a:xfrm>
            <a:off x="457200" y="1336965"/>
            <a:ext cx="35052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Developed retail stores </a:t>
            </a:r>
          </a:p>
          <a:p>
            <a:r>
              <a:rPr lang="en-US" dirty="0" smtClean="0"/>
              <a:t>Master marketing</a:t>
            </a:r>
          </a:p>
          <a:p>
            <a:r>
              <a:rPr lang="en-US" dirty="0" err="1" smtClean="0"/>
              <a:t>Perserved</a:t>
            </a:r>
            <a:r>
              <a:rPr lang="en-US" dirty="0" smtClean="0"/>
              <a:t> area</a:t>
            </a:r>
          </a:p>
          <a:p>
            <a:r>
              <a:rPr lang="en-US" dirty="0" smtClean="0"/>
              <a:t>City of Fremont Recreation Commission</a:t>
            </a:r>
          </a:p>
          <a:p>
            <a:r>
              <a:rPr lang="en-US" dirty="0" smtClean="0"/>
              <a:t>East Bay Regional Parks </a:t>
            </a:r>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752600"/>
            <a:ext cx="3850352" cy="3750405"/>
          </a:xfrm>
          <a:prstGeom prst="rect">
            <a:avLst/>
          </a:prstGeom>
        </p:spPr>
      </p:pic>
    </p:spTree>
    <p:extLst>
      <p:ext uri="{BB962C8B-B14F-4D97-AF65-F5344CB8AC3E}">
        <p14:creationId xmlns:p14="http://schemas.microsoft.com/office/powerpoint/2010/main" val="3137455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0000">
              <a:srgbClr val="9CB86E"/>
            </a:gs>
            <a:gs pos="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rPr>
              <a:t>Garden Store</a:t>
            </a:r>
            <a:r>
              <a:rPr lang="en-US" dirty="0"/>
              <a:t/>
            </a:r>
            <a:br>
              <a:rPr lang="en-US" dirty="0"/>
            </a:br>
            <a:endParaRPr lang="en-US" dirty="0"/>
          </a:p>
        </p:txBody>
      </p:sp>
      <p:sp>
        <p:nvSpPr>
          <p:cNvPr id="3" name="Content Placeholder 2"/>
          <p:cNvSpPr>
            <a:spLocks noGrp="1"/>
          </p:cNvSpPr>
          <p:nvPr>
            <p:ph idx="1"/>
          </p:nvPr>
        </p:nvSpPr>
        <p:spPr>
          <a:xfrm>
            <a:off x="457200" y="2971800"/>
            <a:ext cx="6629400" cy="3154363"/>
          </a:xfrm>
        </p:spPr>
        <p:txBody>
          <a:bodyPr>
            <a:normAutofit/>
          </a:bodyPr>
          <a:lstStyle/>
          <a:p>
            <a:r>
              <a:rPr lang="en-US" dirty="0" smtClean="0"/>
              <a:t>One of first designs for retail nursery</a:t>
            </a:r>
          </a:p>
          <a:p>
            <a:r>
              <a:rPr lang="en-US" dirty="0" smtClean="0"/>
              <a:t>Reimer’s landscaping with California Nursery (Adobe look which became trademark for California Nursery)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95400"/>
            <a:ext cx="7925912" cy="1447800"/>
          </a:xfrm>
          <a:prstGeom prst="rect">
            <a:avLst/>
          </a:prstGeom>
        </p:spPr>
      </p:pic>
    </p:spTree>
    <p:extLst>
      <p:ext uri="{BB962C8B-B14F-4D97-AF65-F5344CB8AC3E}">
        <p14:creationId xmlns:p14="http://schemas.microsoft.com/office/powerpoint/2010/main" val="4228873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63000" r="-63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533400" y="457201"/>
            <a:ext cx="77724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75000"/>
                  </a:schemeClr>
                </a:solidFill>
              </a:rPr>
              <a:t> Johannes and Frederick </a:t>
            </a:r>
            <a:r>
              <a:rPr lang="en-US" b="1" dirty="0" err="1" smtClean="0">
                <a:solidFill>
                  <a:schemeClr val="tx2">
                    <a:lumMod val="75000"/>
                  </a:schemeClr>
                </a:solidFill>
              </a:rPr>
              <a:t>Reimers</a:t>
            </a:r>
            <a:endParaRPr lang="en-US" b="1" dirty="0">
              <a:solidFill>
                <a:schemeClr val="tx2">
                  <a:lumMod val="75000"/>
                </a:schemeClr>
              </a:solidFill>
            </a:endParaRPr>
          </a:p>
        </p:txBody>
      </p:sp>
      <p:sp>
        <p:nvSpPr>
          <p:cNvPr id="4" name="Content Placeholder 2"/>
          <p:cNvSpPr txBox="1">
            <a:spLocks/>
          </p:cNvSpPr>
          <p:nvPr/>
        </p:nvSpPr>
        <p:spPr>
          <a:xfrm>
            <a:off x="457200" y="1371602"/>
            <a:ext cx="3810000" cy="47545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Designed garden around the Adobe (Johannes – son)</a:t>
            </a:r>
          </a:p>
          <a:p>
            <a:r>
              <a:rPr lang="en-US" sz="2400" dirty="0" smtClean="0"/>
              <a:t>Frederick designed adobe structure (father)</a:t>
            </a:r>
          </a:p>
          <a:p>
            <a:r>
              <a:rPr lang="en-US" sz="2400" dirty="0" smtClean="0"/>
              <a:t>Did landscape design with California Nursery Company (Johannes)</a:t>
            </a:r>
            <a:endParaRPr lang="en-US" dirty="0" smtClean="0"/>
          </a:p>
          <a:p>
            <a:endParaRPr lang="en-US" dirty="0"/>
          </a:p>
        </p:txBody>
      </p:sp>
      <p:pic>
        <p:nvPicPr>
          <p:cNvPr id="1026" name="Picture 2" descr="The Architect and Engineer: Volume 96 No 3, March 19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0"/>
            <a:ext cx="3048000" cy="4221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427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63000" r="-63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533400" y="457201"/>
            <a:ext cx="77724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75000"/>
                  </a:schemeClr>
                </a:solidFill>
              </a:rPr>
              <a:t> Other famous people </a:t>
            </a:r>
            <a:endParaRPr lang="en-US" b="1" dirty="0">
              <a:solidFill>
                <a:schemeClr val="tx2">
                  <a:lumMod val="75000"/>
                </a:schemeClr>
              </a:solidFill>
            </a:endParaRPr>
          </a:p>
        </p:txBody>
      </p:sp>
      <p:sp>
        <p:nvSpPr>
          <p:cNvPr id="4" name="Content Placeholder 2"/>
          <p:cNvSpPr txBox="1">
            <a:spLocks/>
          </p:cNvSpPr>
          <p:nvPr/>
        </p:nvSpPr>
        <p:spPr>
          <a:xfrm>
            <a:off x="457200" y="1600200"/>
            <a:ext cx="35052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Thomas Edison</a:t>
            </a:r>
          </a:p>
          <a:p>
            <a:r>
              <a:rPr lang="en-US" dirty="0" smtClean="0"/>
              <a:t>Albert </a:t>
            </a:r>
            <a:r>
              <a:rPr lang="en-US" dirty="0" err="1" smtClean="0"/>
              <a:t>Etter</a:t>
            </a:r>
            <a:endParaRPr lang="en-US" dirty="0" smtClean="0"/>
          </a:p>
          <a:p>
            <a:r>
              <a:rPr lang="en-US" dirty="0" err="1" smtClean="0"/>
              <a:t>Phobe</a:t>
            </a:r>
            <a:r>
              <a:rPr lang="en-US" dirty="0" smtClean="0"/>
              <a:t> Hearst</a:t>
            </a:r>
          </a:p>
          <a:p>
            <a:r>
              <a:rPr lang="en-US" dirty="0" smtClean="0"/>
              <a:t>Randolph Hearst</a:t>
            </a:r>
          </a:p>
          <a:p>
            <a:r>
              <a:rPr lang="en-US" dirty="0" smtClean="0"/>
              <a:t>Leland Stanford</a:t>
            </a:r>
          </a:p>
          <a:p>
            <a:r>
              <a:rPr lang="en-US" dirty="0" smtClean="0"/>
              <a:t>McLaren (Golden Gate Park)</a:t>
            </a:r>
            <a:br>
              <a:rPr lang="en-US" dirty="0" smtClean="0"/>
            </a:br>
            <a:r>
              <a:rPr lang="en-US" dirty="0" smtClean="0"/>
              <a:t>and more…..</a:t>
            </a:r>
          </a:p>
          <a:p>
            <a:endParaRPr lang="en-US" dirty="0" smtClean="0"/>
          </a:p>
          <a:p>
            <a:endParaRPr lang="en-US" dirty="0"/>
          </a:p>
        </p:txBody>
      </p:sp>
      <p:pic>
        <p:nvPicPr>
          <p:cNvPr id="2050" name="Picture 2" descr="http://www.thisblogrules.com/wp-content/uploads/2011/06/william-randolph-hear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63181"/>
            <a:ext cx="23622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greenmantlenursery.com/images/fruit/scans/Albert-F.-Etter-signature_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371601"/>
            <a:ext cx="1971675"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974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63000" r="-63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533400" y="457201"/>
            <a:ext cx="77724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75000"/>
                  </a:schemeClr>
                </a:solidFill>
              </a:rPr>
              <a:t> Andrew P. Hill</a:t>
            </a:r>
            <a:endParaRPr lang="en-US" b="1" dirty="0">
              <a:solidFill>
                <a:schemeClr val="tx2">
                  <a:lumMod val="75000"/>
                </a:schemeClr>
              </a:solidFill>
            </a:endParaRPr>
          </a:p>
        </p:txBody>
      </p:sp>
      <p:sp>
        <p:nvSpPr>
          <p:cNvPr id="4" name="Content Placeholder 2"/>
          <p:cNvSpPr txBox="1">
            <a:spLocks/>
          </p:cNvSpPr>
          <p:nvPr/>
        </p:nvSpPr>
        <p:spPr>
          <a:xfrm>
            <a:off x="457200" y="1600200"/>
            <a:ext cx="35052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Photographer</a:t>
            </a:r>
          </a:p>
          <a:p>
            <a:r>
              <a:rPr lang="en-US" dirty="0" smtClean="0"/>
              <a:t>Saved Big Basin</a:t>
            </a:r>
          </a:p>
          <a:p>
            <a:r>
              <a:rPr lang="en-US" dirty="0" smtClean="0"/>
              <a:t>Took pictures of California Nursery (about 100 in collection)</a:t>
            </a:r>
          </a:p>
          <a:p>
            <a:endParaRPr lang="en-US" dirty="0" smtClean="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285732"/>
            <a:ext cx="4014755" cy="5154897"/>
          </a:xfrm>
          <a:prstGeom prst="rect">
            <a:avLst/>
          </a:prstGeom>
        </p:spPr>
      </p:pic>
    </p:spTree>
    <p:extLst>
      <p:ext uri="{BB962C8B-B14F-4D97-AF65-F5344CB8AC3E}">
        <p14:creationId xmlns:p14="http://schemas.microsoft.com/office/powerpoint/2010/main" val="2820508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0">
              <a:srgbClr val="156B13"/>
            </a:gs>
          </a:gsLst>
          <a:lin ang="5400000" scaled="0"/>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524000"/>
            <a:ext cx="3657600" cy="4525963"/>
          </a:xfrm>
        </p:spPr>
        <p:txBody>
          <a:bodyPr>
            <a:normAutofit/>
          </a:bodyPr>
          <a:lstStyle/>
          <a:p>
            <a:r>
              <a:rPr lang="en-US" dirty="0"/>
              <a:t>the evolution of both fields</a:t>
            </a:r>
          </a:p>
          <a:p>
            <a:r>
              <a:rPr lang="en-US" dirty="0"/>
              <a:t>scientific aspects</a:t>
            </a:r>
          </a:p>
          <a:p>
            <a:r>
              <a:rPr lang="en-US" dirty="0"/>
              <a:t>hands-on exhibits</a:t>
            </a:r>
          </a:p>
          <a:p>
            <a:r>
              <a:rPr lang="en-US" dirty="0"/>
              <a:t>ability for community service/service learning</a:t>
            </a:r>
          </a:p>
          <a:p>
            <a:endParaRPr lang="en-US" dirty="0"/>
          </a:p>
        </p:txBody>
      </p:sp>
      <p:sp>
        <p:nvSpPr>
          <p:cNvPr id="6" name="Title 5"/>
          <p:cNvSpPr>
            <a:spLocks noGrp="1"/>
          </p:cNvSpPr>
          <p:nvPr>
            <p:ph type="title"/>
          </p:nvPr>
        </p:nvSpPr>
        <p:spPr/>
        <p:txBody>
          <a:bodyPr/>
          <a:lstStyle/>
          <a:p>
            <a:r>
              <a:rPr lang="en-US" b="1" dirty="0">
                <a:solidFill>
                  <a:schemeClr val="bg1"/>
                </a:solidFill>
              </a:rPr>
              <a:t>Agriculture and horticulture</a:t>
            </a:r>
            <a:endParaRPr lang="en-US"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1969325"/>
            <a:ext cx="4040620" cy="2971800"/>
          </a:xfrm>
          <a:prstGeom prst="rect">
            <a:avLst/>
          </a:prstGeom>
        </p:spPr>
      </p:pic>
    </p:spTree>
    <p:extLst>
      <p:ext uri="{BB962C8B-B14F-4D97-AF65-F5344CB8AC3E}">
        <p14:creationId xmlns:p14="http://schemas.microsoft.com/office/powerpoint/2010/main" val="1906917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63000" r="-63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533400" y="457201"/>
            <a:ext cx="77724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75000"/>
                  </a:schemeClr>
                </a:solidFill>
              </a:rPr>
              <a:t> Gabriel Moulin</a:t>
            </a:r>
            <a:endParaRPr lang="en-US" b="1" dirty="0">
              <a:solidFill>
                <a:schemeClr val="tx2">
                  <a:lumMod val="75000"/>
                </a:schemeClr>
              </a:solidFill>
            </a:endParaRPr>
          </a:p>
        </p:txBody>
      </p:sp>
      <p:sp>
        <p:nvSpPr>
          <p:cNvPr id="4" name="Content Placeholder 2"/>
          <p:cNvSpPr txBox="1">
            <a:spLocks/>
          </p:cNvSpPr>
          <p:nvPr/>
        </p:nvSpPr>
        <p:spPr>
          <a:xfrm>
            <a:off x="457200" y="1600200"/>
            <a:ext cx="35052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Famous  SF Photographer (1872-1945)</a:t>
            </a:r>
          </a:p>
          <a:p>
            <a:r>
              <a:rPr lang="en-US" dirty="0" smtClean="0"/>
              <a:t>Hired by California Nursery Company</a:t>
            </a:r>
          </a:p>
          <a:p>
            <a:pPr marL="0" indent="0">
              <a:buNone/>
            </a:pPr>
            <a:endParaRPr lang="en-US" dirty="0" smtClean="0"/>
          </a:p>
          <a:p>
            <a:endParaRPr lang="en-US" dirty="0" smtClean="0"/>
          </a:p>
          <a:p>
            <a:endParaRPr lang="en-US" dirty="0"/>
          </a:p>
        </p:txBody>
      </p:sp>
      <p:pic>
        <p:nvPicPr>
          <p:cNvPr id="1026" name="Picture 2" descr="http://www.moulinarchives.com/wp-content/uploads/2012/06/FairWeb-300x23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634330"/>
            <a:ext cx="4547781" cy="354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504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63000" r="-63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533400" y="457201"/>
            <a:ext cx="77724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75000"/>
                  </a:schemeClr>
                </a:solidFill>
              </a:rPr>
              <a:t> Bruce </a:t>
            </a:r>
            <a:r>
              <a:rPr lang="en-US" b="1" dirty="0" err="1" smtClean="0">
                <a:solidFill>
                  <a:schemeClr val="tx2">
                    <a:lumMod val="75000"/>
                  </a:schemeClr>
                </a:solidFill>
              </a:rPr>
              <a:t>Roeding</a:t>
            </a:r>
            <a:r>
              <a:rPr lang="en-US" b="1" dirty="0" smtClean="0">
                <a:solidFill>
                  <a:schemeClr val="tx2">
                    <a:lumMod val="75000"/>
                  </a:schemeClr>
                </a:solidFill>
              </a:rPr>
              <a:t> </a:t>
            </a:r>
            <a:endParaRPr lang="en-US" b="1" dirty="0">
              <a:solidFill>
                <a:schemeClr val="tx2">
                  <a:lumMod val="75000"/>
                </a:schemeClr>
              </a:solidFill>
            </a:endParaRPr>
          </a:p>
        </p:txBody>
      </p:sp>
      <p:sp>
        <p:nvSpPr>
          <p:cNvPr id="4" name="Content Placeholder 2"/>
          <p:cNvSpPr txBox="1">
            <a:spLocks/>
          </p:cNvSpPr>
          <p:nvPr/>
        </p:nvSpPr>
        <p:spPr>
          <a:xfrm>
            <a:off x="457200" y="1600200"/>
            <a:ext cx="35052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Owner of California Nursery Company (small mail order business)</a:t>
            </a:r>
          </a:p>
          <a:p>
            <a:r>
              <a:rPr lang="en-US" dirty="0" smtClean="0"/>
              <a:t>Owner of historical documents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778000"/>
            <a:ext cx="4454586" cy="3657600"/>
          </a:xfrm>
          <a:prstGeom prst="rect">
            <a:avLst/>
          </a:prstGeom>
        </p:spPr>
      </p:pic>
    </p:spTree>
    <p:extLst>
      <p:ext uri="{BB962C8B-B14F-4D97-AF65-F5344CB8AC3E}">
        <p14:creationId xmlns:p14="http://schemas.microsoft.com/office/powerpoint/2010/main" val="3053970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5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normAutofit fontScale="90000"/>
          </a:bodyPr>
          <a:lstStyle/>
          <a:p>
            <a:r>
              <a:rPr lang="en-US" dirty="0" smtClean="0"/>
              <a:t>Material from containers and sheds that </a:t>
            </a:r>
            <a:r>
              <a:rPr lang="en-US" dirty="0" err="1" smtClean="0"/>
              <a:t>Roedings</a:t>
            </a:r>
            <a:r>
              <a:rPr lang="en-US" dirty="0" smtClean="0"/>
              <a:t> saved in 1972</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0557" y="1905000"/>
            <a:ext cx="5257800" cy="394335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055" y="1905000"/>
            <a:ext cx="2780145" cy="2085109"/>
          </a:xfrm>
          <a:prstGeom prst="rect">
            <a:avLst/>
          </a:prstGeom>
        </p:spPr>
      </p:pic>
    </p:spTree>
    <p:extLst>
      <p:ext uri="{BB962C8B-B14F-4D97-AF65-F5344CB8AC3E}">
        <p14:creationId xmlns:p14="http://schemas.microsoft.com/office/powerpoint/2010/main" val="3022024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5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656770" y="304800"/>
            <a:ext cx="7649029" cy="838200"/>
          </a:xfrm>
        </p:spPr>
        <p:txBody>
          <a:bodyPr/>
          <a:lstStyle/>
          <a:p>
            <a:r>
              <a:rPr lang="en-US" dirty="0" smtClean="0"/>
              <a:t>Stabilizing and sorting materials</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157384"/>
            <a:ext cx="3871064" cy="516141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1232453"/>
            <a:ext cx="3390900" cy="254317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7800" y="3775628"/>
            <a:ext cx="3390900" cy="2543175"/>
          </a:xfrm>
          <a:prstGeom prst="rect">
            <a:avLst/>
          </a:prstGeom>
        </p:spPr>
      </p:pic>
    </p:spTree>
    <p:extLst>
      <p:ext uri="{BB962C8B-B14F-4D97-AF65-F5344CB8AC3E}">
        <p14:creationId xmlns:p14="http://schemas.microsoft.com/office/powerpoint/2010/main" val="2851314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5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981200"/>
            <a:ext cx="5257800" cy="3943350"/>
          </a:xfrm>
          <a:prstGeom prst="rect">
            <a:avLst/>
          </a:prstGeom>
        </p:spPr>
      </p:pic>
      <p:sp>
        <p:nvSpPr>
          <p:cNvPr id="6" name="Title 1"/>
          <p:cNvSpPr>
            <a:spLocks noGrp="1"/>
          </p:cNvSpPr>
          <p:nvPr>
            <p:ph type="ctrTitle"/>
          </p:nvPr>
        </p:nvSpPr>
        <p:spPr>
          <a:xfrm>
            <a:off x="533400" y="457200"/>
            <a:ext cx="7772400" cy="1470025"/>
          </a:xfrm>
        </p:spPr>
        <p:txBody>
          <a:bodyPr/>
          <a:lstStyle/>
          <a:p>
            <a:r>
              <a:rPr lang="en-US" dirty="0" smtClean="0"/>
              <a:t>Letter books preserved since late 1880’s (Rock, Lander, </a:t>
            </a:r>
            <a:r>
              <a:rPr lang="en-US" dirty="0" err="1" smtClean="0"/>
              <a:t>Roeding</a:t>
            </a:r>
            <a:r>
              <a:rPr lang="en-US" dirty="0" smtClean="0"/>
              <a:t>)</a:t>
            </a:r>
            <a:endParaRPr lang="en-US" dirty="0"/>
          </a:p>
        </p:txBody>
      </p:sp>
    </p:spTree>
    <p:extLst>
      <p:ext uri="{BB962C8B-B14F-4D97-AF65-F5344CB8AC3E}">
        <p14:creationId xmlns:p14="http://schemas.microsoft.com/office/powerpoint/2010/main" val="4143667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5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514350" y="0"/>
            <a:ext cx="7772400" cy="1470025"/>
          </a:xfrm>
        </p:spPr>
        <p:txBody>
          <a:bodyPr/>
          <a:lstStyle/>
          <a:p>
            <a:r>
              <a:rPr lang="en-US" dirty="0"/>
              <a:t>P</a:t>
            </a:r>
            <a:r>
              <a:rPr lang="en-US" dirty="0" smtClean="0"/>
              <a:t>hotographic images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143000"/>
            <a:ext cx="3352800" cy="2514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1270000"/>
            <a:ext cx="3581400" cy="47752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3829050"/>
            <a:ext cx="3276600" cy="2457450"/>
          </a:xfrm>
          <a:prstGeom prst="rect">
            <a:avLst/>
          </a:prstGeom>
        </p:spPr>
      </p:pic>
    </p:spTree>
    <p:extLst>
      <p:ext uri="{BB962C8B-B14F-4D97-AF65-F5344CB8AC3E}">
        <p14:creationId xmlns:p14="http://schemas.microsoft.com/office/powerpoint/2010/main" val="1678310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5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514350" y="0"/>
            <a:ext cx="7772400" cy="1470025"/>
          </a:xfrm>
        </p:spPr>
        <p:txBody>
          <a:bodyPr/>
          <a:lstStyle/>
          <a:p>
            <a:r>
              <a:rPr lang="en-US" dirty="0" smtClean="0"/>
              <a:t>Paintings and </a:t>
            </a:r>
            <a:r>
              <a:rPr lang="en-US" dirty="0" err="1" smtClean="0"/>
              <a:t>Protraits</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219200"/>
            <a:ext cx="3314700" cy="44196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828800"/>
            <a:ext cx="3610429" cy="2707822"/>
          </a:xfrm>
          <a:prstGeom prst="rect">
            <a:avLst/>
          </a:prstGeom>
        </p:spPr>
      </p:pic>
    </p:spTree>
    <p:extLst>
      <p:ext uri="{BB962C8B-B14F-4D97-AF65-F5344CB8AC3E}">
        <p14:creationId xmlns:p14="http://schemas.microsoft.com/office/powerpoint/2010/main" val="2458859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5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514350" y="0"/>
            <a:ext cx="7772400" cy="1470025"/>
          </a:xfrm>
        </p:spPr>
        <p:txBody>
          <a:bodyPr/>
          <a:lstStyle/>
          <a:p>
            <a:r>
              <a:rPr lang="en-US" dirty="0" smtClean="0"/>
              <a:t>Artifacts of California Nursery</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284853"/>
            <a:ext cx="3159276" cy="230924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743" y="3810000"/>
            <a:ext cx="3166533" cy="23749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800" y="1308100"/>
            <a:ext cx="3581400" cy="4775200"/>
          </a:xfrm>
          <a:prstGeom prst="rect">
            <a:avLst/>
          </a:prstGeom>
        </p:spPr>
      </p:pic>
    </p:spTree>
    <p:extLst>
      <p:ext uri="{BB962C8B-B14F-4D97-AF65-F5344CB8AC3E}">
        <p14:creationId xmlns:p14="http://schemas.microsoft.com/office/powerpoint/2010/main" val="279415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5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514350" y="0"/>
            <a:ext cx="7772400" cy="1470025"/>
          </a:xfrm>
        </p:spPr>
        <p:txBody>
          <a:bodyPr/>
          <a:lstStyle/>
          <a:p>
            <a:r>
              <a:rPr lang="en-US" dirty="0" smtClean="0"/>
              <a:t>Artifacts of California Nursery</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447800"/>
            <a:ext cx="3200400" cy="4267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1676400"/>
            <a:ext cx="3860800" cy="2895600"/>
          </a:xfrm>
          <a:prstGeom prst="rect">
            <a:avLst/>
          </a:prstGeom>
        </p:spPr>
      </p:pic>
    </p:spTree>
    <p:extLst>
      <p:ext uri="{BB962C8B-B14F-4D97-AF65-F5344CB8AC3E}">
        <p14:creationId xmlns:p14="http://schemas.microsoft.com/office/powerpoint/2010/main" val="3951334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How can you help</a:t>
            </a:r>
            <a:endParaRPr lang="en-US" b="1" dirty="0"/>
          </a:p>
        </p:txBody>
      </p:sp>
      <p:sp>
        <p:nvSpPr>
          <p:cNvPr id="3" name="Content Placeholder 2"/>
          <p:cNvSpPr>
            <a:spLocks noGrp="1"/>
          </p:cNvSpPr>
          <p:nvPr>
            <p:ph idx="1"/>
          </p:nvPr>
        </p:nvSpPr>
        <p:spPr>
          <a:xfrm>
            <a:off x="304800" y="1447800"/>
            <a:ext cx="8229600" cy="5029200"/>
          </a:xfrm>
        </p:spPr>
        <p:txBody>
          <a:bodyPr>
            <a:normAutofit/>
          </a:bodyPr>
          <a:lstStyle/>
          <a:p>
            <a:r>
              <a:rPr lang="en-US" dirty="0" smtClean="0"/>
              <a:t>donations of old tools or equipment that we might be able to use with community service</a:t>
            </a:r>
          </a:p>
          <a:p>
            <a:r>
              <a:rPr lang="en-US" dirty="0" smtClean="0"/>
              <a:t>spread the word</a:t>
            </a:r>
          </a:p>
          <a:p>
            <a:r>
              <a:rPr lang="en-US" dirty="0" smtClean="0"/>
              <a:t>if you need workers, we have been training interns </a:t>
            </a:r>
          </a:p>
          <a:p>
            <a:r>
              <a:rPr lang="en-US" dirty="0" err="1" smtClean="0"/>
              <a:t>pvc</a:t>
            </a:r>
            <a:r>
              <a:rPr lang="en-US" dirty="0" smtClean="0"/>
              <a:t> pipes, irrigation stuff, </a:t>
            </a:r>
            <a:r>
              <a:rPr lang="en-US" dirty="0" err="1" smtClean="0"/>
              <a:t>etc</a:t>
            </a:r>
            <a:r>
              <a:rPr lang="en-US" dirty="0" smtClean="0"/>
              <a:t> </a:t>
            </a:r>
          </a:p>
          <a:p>
            <a:r>
              <a:rPr lang="en-US" dirty="0" smtClean="0"/>
              <a:t>MSN is a non profit, so tax deductible</a:t>
            </a:r>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60002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63000" r="-63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533400" y="457201"/>
            <a:ext cx="77724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4">
                    <a:lumMod val="50000"/>
                  </a:schemeClr>
                </a:solidFill>
              </a:rPr>
              <a:t>Native Americans - </a:t>
            </a:r>
            <a:r>
              <a:rPr lang="en-US" b="1" dirty="0" err="1" smtClean="0">
                <a:solidFill>
                  <a:schemeClr val="accent4">
                    <a:lumMod val="50000"/>
                  </a:schemeClr>
                </a:solidFill>
              </a:rPr>
              <a:t>Ohlone</a:t>
            </a:r>
            <a:endParaRPr lang="en-US" b="1" dirty="0">
              <a:solidFill>
                <a:schemeClr val="accent4">
                  <a:lumMod val="50000"/>
                </a:schemeClr>
              </a:solidFill>
            </a:endParaRPr>
          </a:p>
        </p:txBody>
      </p:sp>
      <p:sp>
        <p:nvSpPr>
          <p:cNvPr id="4" name="Content Placeholder 2"/>
          <p:cNvSpPr txBox="1">
            <a:spLocks/>
          </p:cNvSpPr>
          <p:nvPr/>
        </p:nvSpPr>
        <p:spPr>
          <a:xfrm>
            <a:off x="443344" y="1600200"/>
            <a:ext cx="3976255" cy="457633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Ideal for fishing from Alameda Creek (salmon would have provided abundant food)</a:t>
            </a:r>
          </a:p>
          <a:p>
            <a:r>
              <a:rPr lang="en-US" sz="2800" dirty="0" smtClean="0"/>
              <a:t>Fertile area for oaks which was </a:t>
            </a:r>
            <a:r>
              <a:rPr lang="en-US" sz="2800" dirty="0" err="1" smtClean="0"/>
              <a:t>Ohlone</a:t>
            </a:r>
            <a:r>
              <a:rPr lang="en-US" sz="2800" dirty="0" smtClean="0"/>
              <a:t> food staple</a:t>
            </a:r>
            <a:endParaRPr lang="en-US" sz="2800" dirty="0"/>
          </a:p>
          <a:p>
            <a:r>
              <a:rPr lang="en-US" sz="2800" dirty="0" smtClean="0"/>
              <a:t>Ideal weather conditions in area</a:t>
            </a:r>
          </a:p>
          <a:p>
            <a:r>
              <a:rPr lang="en-US" sz="2800" dirty="0" smtClean="0"/>
              <a:t>horticulture or agriculture</a:t>
            </a:r>
          </a:p>
        </p:txBody>
      </p:sp>
      <p:pic>
        <p:nvPicPr>
          <p:cNvPr id="2050" name="Picture 2" descr="G:\ohlone\clot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325" y="1219200"/>
            <a:ext cx="221225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ohlone\greg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185805"/>
            <a:ext cx="285750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318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43" y="762000"/>
            <a:ext cx="7477288" cy="4405745"/>
          </a:xfrm>
          <a:prstGeom prst="rect">
            <a:avLst/>
          </a:prstGeom>
        </p:spPr>
      </p:pic>
      <p:sp>
        <p:nvSpPr>
          <p:cNvPr id="4" name="Title 1"/>
          <p:cNvSpPr>
            <a:spLocks noGrp="1"/>
          </p:cNvSpPr>
          <p:nvPr>
            <p:ph type="title"/>
          </p:nvPr>
        </p:nvSpPr>
        <p:spPr>
          <a:xfrm>
            <a:off x="457200" y="5257800"/>
            <a:ext cx="8229600" cy="1143000"/>
          </a:xfrm>
        </p:spPr>
        <p:txBody>
          <a:bodyPr>
            <a:normAutofit fontScale="90000"/>
          </a:bodyPr>
          <a:lstStyle/>
          <a:p>
            <a:r>
              <a:rPr lang="en-US" sz="2400" dirty="0" smtClean="0"/>
              <a:t>initial cost can be in the range of $100,000 per year which would allow community to be part of transformation, revenue could reach $1000 per day within 3 years which would cover operation costs</a:t>
            </a:r>
            <a:endParaRPr lang="en-US" sz="2400" dirty="0"/>
          </a:p>
        </p:txBody>
      </p:sp>
    </p:spTree>
    <p:extLst>
      <p:ext uri="{BB962C8B-B14F-4D97-AF65-F5344CB8AC3E}">
        <p14:creationId xmlns:p14="http://schemas.microsoft.com/office/powerpoint/2010/main" val="3068948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63000" r="-63000"/>
          </a:stretch>
        </a:blip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12" y="2819400"/>
            <a:ext cx="6353175" cy="327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txBox="1">
            <a:spLocks/>
          </p:cNvSpPr>
          <p:nvPr/>
        </p:nvSpPr>
        <p:spPr>
          <a:xfrm>
            <a:off x="533400" y="457201"/>
            <a:ext cx="77724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75000"/>
                  </a:schemeClr>
                </a:solidFill>
              </a:rPr>
              <a:t> Jose de Jesus Vallejo</a:t>
            </a:r>
            <a:endParaRPr lang="en-US" b="1" dirty="0">
              <a:solidFill>
                <a:schemeClr val="tx2">
                  <a:lumMod val="75000"/>
                </a:schemeClr>
              </a:solidFill>
            </a:endParaRPr>
          </a:p>
        </p:txBody>
      </p:sp>
      <p:sp>
        <p:nvSpPr>
          <p:cNvPr id="4" name="Content Placeholder 2"/>
          <p:cNvSpPr txBox="1">
            <a:spLocks/>
          </p:cNvSpPr>
          <p:nvPr/>
        </p:nvSpPr>
        <p:spPr>
          <a:xfrm>
            <a:off x="914400" y="1136073"/>
            <a:ext cx="6019800" cy="2286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Older brother of  General </a:t>
            </a:r>
            <a:r>
              <a:rPr lang="en-US" sz="2400" dirty="0"/>
              <a:t>M</a:t>
            </a:r>
            <a:r>
              <a:rPr lang="en-US" sz="2400" dirty="0" smtClean="0"/>
              <a:t>ariano Vallejo</a:t>
            </a:r>
          </a:p>
          <a:p>
            <a:r>
              <a:rPr lang="en-US" sz="2400" dirty="0" smtClean="0"/>
              <a:t>1859 wealthiest man in Alameda County</a:t>
            </a:r>
          </a:p>
          <a:p>
            <a:r>
              <a:rPr lang="en-US" sz="2400" dirty="0" smtClean="0"/>
              <a:t>Owned flour mill (Vallejo Mill)</a:t>
            </a:r>
          </a:p>
          <a:p>
            <a:r>
              <a:rPr lang="en-US" sz="2400" dirty="0" smtClean="0"/>
              <a:t>Owned 17,724 acres sold 10,000 acres to Jonas Clark</a:t>
            </a:r>
          </a:p>
          <a:p>
            <a:endParaRPr lang="en-US" dirty="0" smtClean="0"/>
          </a:p>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9588" y="1357746"/>
            <a:ext cx="1696212" cy="2212848"/>
          </a:xfrm>
          <a:prstGeom prst="rect">
            <a:avLst/>
          </a:prstGeom>
        </p:spPr>
      </p:pic>
    </p:spTree>
    <p:extLst>
      <p:ext uri="{BB962C8B-B14F-4D97-AF65-F5344CB8AC3E}">
        <p14:creationId xmlns:p14="http://schemas.microsoft.com/office/powerpoint/2010/main" val="1791979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5181600" cy="1554162"/>
          </a:xfrm>
        </p:spPr>
        <p:txBody>
          <a:bodyPr>
            <a:normAutofit/>
          </a:bodyPr>
          <a:lstStyle/>
          <a:p>
            <a:r>
              <a:rPr lang="en-US" b="1" dirty="0" smtClean="0">
                <a:solidFill>
                  <a:schemeClr val="bg1"/>
                </a:solidFill>
              </a:rPr>
              <a:t>Vallejo Adobe</a:t>
            </a:r>
            <a:endParaRPr lang="en-US" b="1" dirty="0">
              <a:solidFill>
                <a:schemeClr val="bg1"/>
              </a:solidFill>
            </a:endParaRPr>
          </a:p>
        </p:txBody>
      </p:sp>
      <p:sp>
        <p:nvSpPr>
          <p:cNvPr id="3" name="Content Placeholder 2"/>
          <p:cNvSpPr>
            <a:spLocks noGrp="1"/>
          </p:cNvSpPr>
          <p:nvPr>
            <p:ph idx="1"/>
          </p:nvPr>
        </p:nvSpPr>
        <p:spPr>
          <a:xfrm>
            <a:off x="609600" y="1905000"/>
            <a:ext cx="3505200" cy="4343400"/>
          </a:xfrm>
        </p:spPr>
        <p:txBody>
          <a:bodyPr>
            <a:normAutofit fontScale="77500" lnSpcReduction="20000"/>
          </a:bodyPr>
          <a:lstStyle/>
          <a:p>
            <a:r>
              <a:rPr lang="en-US" sz="2800" dirty="0" smtClean="0"/>
              <a:t>Built in 1830-40</a:t>
            </a:r>
          </a:p>
          <a:p>
            <a:r>
              <a:rPr lang="en-US" sz="2800" dirty="0" smtClean="0"/>
              <a:t>Part of Don Jose de Jesus Vallejo land grant “The Rancho de la Alameda”</a:t>
            </a:r>
          </a:p>
          <a:p>
            <a:r>
              <a:rPr lang="en-US" sz="2800" dirty="0" smtClean="0"/>
              <a:t>Renovated in 1930’s as a “tea house” for potential nursery clients (</a:t>
            </a:r>
            <a:r>
              <a:rPr lang="en-US" sz="2800" dirty="0" err="1" smtClean="0"/>
              <a:t>Reimers</a:t>
            </a:r>
            <a:r>
              <a:rPr lang="en-US" sz="2800" dirty="0" smtClean="0"/>
              <a:t>)</a:t>
            </a:r>
          </a:p>
          <a:p>
            <a:r>
              <a:rPr lang="en-US" sz="2800" dirty="0" smtClean="0"/>
              <a:t>Other functions fumigation house for trees, grain storage, bunk house for vaqueros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838200"/>
            <a:ext cx="3581400" cy="26860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9818" y="3733800"/>
            <a:ext cx="3713988" cy="2325700"/>
          </a:xfrm>
          <a:prstGeom prst="rect">
            <a:avLst/>
          </a:prstGeom>
        </p:spPr>
      </p:pic>
    </p:spTree>
    <p:extLst>
      <p:ext uri="{BB962C8B-B14F-4D97-AF65-F5344CB8AC3E}">
        <p14:creationId xmlns:p14="http://schemas.microsoft.com/office/powerpoint/2010/main" val="1228268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63000" r="-63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533400" y="457201"/>
            <a:ext cx="77724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75000"/>
                  </a:schemeClr>
                </a:solidFill>
              </a:rPr>
              <a:t>Jonas G. Clark</a:t>
            </a:r>
            <a:endParaRPr lang="en-US" b="1" dirty="0">
              <a:solidFill>
                <a:schemeClr val="tx2">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524000"/>
            <a:ext cx="3490881" cy="4425678"/>
          </a:xfrm>
          <a:prstGeom prst="rect">
            <a:avLst/>
          </a:prstGeom>
        </p:spPr>
      </p:pic>
      <p:sp>
        <p:nvSpPr>
          <p:cNvPr id="4" name="Content Placeholder 2"/>
          <p:cNvSpPr txBox="1">
            <a:spLocks/>
          </p:cNvSpPr>
          <p:nvPr/>
        </p:nvSpPr>
        <p:spPr>
          <a:xfrm>
            <a:off x="457200" y="1600200"/>
            <a:ext cx="35052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SF furniture merchant and capitalist (land speculator)</a:t>
            </a:r>
          </a:p>
          <a:p>
            <a:r>
              <a:rPr lang="en-US" sz="2400" dirty="0" smtClean="0"/>
              <a:t>Purchased 1862-1881 over 11,148 acres of Niles</a:t>
            </a:r>
          </a:p>
          <a:p>
            <a:r>
              <a:rPr lang="en-US" sz="2400" dirty="0" smtClean="0"/>
              <a:t>Founder of Clark University (ivy league school back Mass.</a:t>
            </a:r>
            <a:r>
              <a:rPr lang="en-US" dirty="0" smtClean="0"/>
              <a:t>)</a:t>
            </a:r>
          </a:p>
          <a:p>
            <a:endParaRPr lang="en-US" dirty="0" smtClean="0"/>
          </a:p>
          <a:p>
            <a:endParaRPr lang="en-US" dirty="0" smtClean="0"/>
          </a:p>
          <a:p>
            <a:endParaRPr lang="en-US" dirty="0"/>
          </a:p>
        </p:txBody>
      </p:sp>
    </p:spTree>
    <p:extLst>
      <p:ext uri="{BB962C8B-B14F-4D97-AF65-F5344CB8AC3E}">
        <p14:creationId xmlns:p14="http://schemas.microsoft.com/office/powerpoint/2010/main" val="3537022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63000" r="-63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04800" y="287284"/>
            <a:ext cx="4468091"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75000"/>
                  </a:schemeClr>
                </a:solidFill>
              </a:rPr>
              <a:t> John Rock</a:t>
            </a:r>
            <a:endParaRPr lang="en-US" b="1" dirty="0">
              <a:solidFill>
                <a:schemeClr val="tx2">
                  <a:lumMod val="75000"/>
                </a:schemeClr>
              </a:solidFill>
            </a:endParaRPr>
          </a:p>
        </p:txBody>
      </p:sp>
      <p:sp>
        <p:nvSpPr>
          <p:cNvPr id="4" name="Content Placeholder 2"/>
          <p:cNvSpPr txBox="1">
            <a:spLocks/>
          </p:cNvSpPr>
          <p:nvPr/>
        </p:nvSpPr>
        <p:spPr>
          <a:xfrm>
            <a:off x="505691" y="914400"/>
            <a:ext cx="4495800" cy="3962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Civil War hero</a:t>
            </a:r>
          </a:p>
          <a:p>
            <a:r>
              <a:rPr lang="en-US" sz="2400" dirty="0" smtClean="0"/>
              <a:t>Free Mason</a:t>
            </a:r>
          </a:p>
          <a:p>
            <a:r>
              <a:rPr lang="en-US" sz="2400" dirty="0" smtClean="0"/>
              <a:t>With Richard D. Fox purchased 463 acres from Clark</a:t>
            </a:r>
          </a:p>
          <a:p>
            <a:r>
              <a:rPr lang="en-US" sz="2400" dirty="0" smtClean="0"/>
              <a:t>Established California Nursery (experimental fruit tree nursery)</a:t>
            </a:r>
          </a:p>
          <a:p>
            <a:r>
              <a:rPr lang="en-US" sz="2400" dirty="0" smtClean="0"/>
              <a:t>Worked with Luther Burbank</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1092" y="4246811"/>
            <a:ext cx="2860308" cy="21452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228601"/>
            <a:ext cx="3011161" cy="3854106"/>
          </a:xfrm>
          <a:prstGeom prst="rect">
            <a:avLst/>
          </a:prstGeom>
        </p:spPr>
      </p:pic>
      <p:pic>
        <p:nvPicPr>
          <p:cNvPr id="1026" name="Picture 2" descr="http://img.groundspeak.com/waymarking/large/989d1bef-3525-4b12-9b88-cea96e28769d.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00" y="4246811"/>
            <a:ext cx="2895599"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207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63000" r="-63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533400" y="457201"/>
            <a:ext cx="77724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75000"/>
                  </a:schemeClr>
                </a:solidFill>
              </a:rPr>
              <a:t> William J. Landers</a:t>
            </a:r>
            <a:endParaRPr lang="en-US" b="1" dirty="0">
              <a:solidFill>
                <a:schemeClr val="tx2">
                  <a:lumMod val="75000"/>
                </a:schemeClr>
              </a:solidFill>
            </a:endParaRPr>
          </a:p>
        </p:txBody>
      </p:sp>
      <p:sp>
        <p:nvSpPr>
          <p:cNvPr id="4" name="Content Placeholder 2"/>
          <p:cNvSpPr txBox="1">
            <a:spLocks/>
          </p:cNvSpPr>
          <p:nvPr/>
        </p:nvSpPr>
        <p:spPr>
          <a:xfrm>
            <a:off x="457200" y="762000"/>
            <a:ext cx="35052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r>
              <a:rPr lang="en-US" sz="2400" dirty="0" smtClean="0"/>
              <a:t>Worked with Rock as investor, but then purchased before Rock’s death; died in Feb., 1908</a:t>
            </a:r>
          </a:p>
          <a:p>
            <a:r>
              <a:rPr lang="en-US" sz="2400" dirty="0" smtClean="0"/>
              <a:t>Insurance broker</a:t>
            </a:r>
          </a:p>
          <a:p>
            <a:r>
              <a:rPr lang="en-US" sz="2400" dirty="0" smtClean="0"/>
              <a:t>Built summer home (</a:t>
            </a:r>
            <a:r>
              <a:rPr lang="en-US" sz="2400" dirty="0" err="1" smtClean="0"/>
              <a:t>Maybeck</a:t>
            </a:r>
            <a:r>
              <a:rPr lang="en-US" sz="2400" dirty="0" smtClean="0"/>
              <a:t> Cottage)</a:t>
            </a:r>
          </a:p>
          <a:p>
            <a:r>
              <a:rPr lang="en-US" sz="2400" dirty="0" smtClean="0"/>
              <a:t>Board of directors included Luther Burbank, Meek </a:t>
            </a:r>
          </a:p>
          <a:p>
            <a:endParaRPr lang="en-US" dirty="0" smtClean="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024981"/>
            <a:ext cx="4067175"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G:\Niles\history images\William J. Land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4153" y="1186008"/>
            <a:ext cx="2176247" cy="291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214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0000">
              <a:srgbClr val="9CB86E"/>
            </a:gs>
            <a:gs pos="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r>
              <a:rPr lang="en-US" b="1" dirty="0" err="1">
                <a:solidFill>
                  <a:schemeClr val="bg1"/>
                </a:solidFill>
              </a:rPr>
              <a:t>Maybeck</a:t>
            </a:r>
            <a:r>
              <a:rPr lang="en-US" b="1" dirty="0">
                <a:solidFill>
                  <a:schemeClr val="bg1"/>
                </a:solidFill>
              </a:rPr>
              <a:t> (office and cottage)</a:t>
            </a:r>
            <a:br>
              <a:rPr lang="en-US" b="1" dirty="0">
                <a:solidFill>
                  <a:schemeClr val="bg1"/>
                </a:solidFill>
              </a:rPr>
            </a:br>
            <a:endParaRPr lang="en-US"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979" y="1081315"/>
            <a:ext cx="3657021" cy="2742765"/>
          </a:xfrm>
          <a:prstGeom prst="rect">
            <a:avLst/>
          </a:prstGeom>
        </p:spPr>
      </p:pic>
      <p:sp>
        <p:nvSpPr>
          <p:cNvPr id="8" name="TextBox 7"/>
          <p:cNvSpPr txBox="1"/>
          <p:nvPr/>
        </p:nvSpPr>
        <p:spPr>
          <a:xfrm>
            <a:off x="446974" y="4114800"/>
            <a:ext cx="8153400" cy="2308324"/>
          </a:xfrm>
          <a:prstGeom prst="rect">
            <a:avLst/>
          </a:prstGeom>
          <a:noFill/>
        </p:spPr>
        <p:txBody>
          <a:bodyPr wrap="square" rtlCol="0">
            <a:spAutoFit/>
          </a:bodyPr>
          <a:lstStyle/>
          <a:p>
            <a:r>
              <a:rPr lang="en-US" dirty="0" smtClean="0"/>
              <a:t>Both buildings were probably designed by either Bernard </a:t>
            </a:r>
            <a:r>
              <a:rPr lang="en-US" dirty="0" err="1" smtClean="0"/>
              <a:t>Maybeck</a:t>
            </a:r>
            <a:r>
              <a:rPr lang="en-US" dirty="0" smtClean="0"/>
              <a:t> or his firm (including Julia Morgan) which after the 1906 earthquake did several designs in the south bay.  The style of both buildings reflects the “Arts and Craft” movement in architect at that time.  Frances </a:t>
            </a:r>
            <a:r>
              <a:rPr lang="en-US" dirty="0" err="1" smtClean="0"/>
              <a:t>Roeding</a:t>
            </a:r>
            <a:r>
              <a:rPr lang="en-US" dirty="0" smtClean="0"/>
              <a:t> reflected in a letter written in 1974 that </a:t>
            </a:r>
            <a:r>
              <a:rPr lang="en-US" dirty="0" err="1" smtClean="0"/>
              <a:t>Maybeck’s</a:t>
            </a:r>
            <a:r>
              <a:rPr lang="en-US" dirty="0" smtClean="0"/>
              <a:t> daughter had felt these were most likely designed by her father.  Recollections of James R. Whipple, Alameda </a:t>
            </a:r>
            <a:r>
              <a:rPr lang="en-US" dirty="0" err="1" smtClean="0"/>
              <a:t>Cty</a:t>
            </a:r>
            <a:r>
              <a:rPr lang="en-US" dirty="0" smtClean="0"/>
              <a:t> Historian (?) to Mrs. </a:t>
            </a:r>
            <a:r>
              <a:rPr lang="en-US" dirty="0" err="1" smtClean="0"/>
              <a:t>Roeding</a:t>
            </a:r>
            <a:r>
              <a:rPr lang="en-US" dirty="0" smtClean="0"/>
              <a:t> verified claim.  Need to find confirmation documents. Sandoval,1985 also reported this was a </a:t>
            </a:r>
            <a:r>
              <a:rPr lang="en-US" dirty="0" err="1" smtClean="0"/>
              <a:t>Maybeck</a:t>
            </a:r>
            <a:r>
              <a:rPr lang="en-US" dirty="0" smtClean="0"/>
              <a:t> siting Mr. Whipple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77212"/>
            <a:ext cx="3746995" cy="2460965"/>
          </a:xfrm>
          <a:prstGeom prst="rect">
            <a:avLst/>
          </a:prstGeom>
        </p:spPr>
      </p:pic>
    </p:spTree>
    <p:extLst>
      <p:ext uri="{BB962C8B-B14F-4D97-AF65-F5344CB8AC3E}">
        <p14:creationId xmlns:p14="http://schemas.microsoft.com/office/powerpoint/2010/main" val="2620460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730</Words>
  <Application>Microsoft Office PowerPoint</Application>
  <PresentationFormat>On-screen Show (4:3)</PresentationFormat>
  <Paragraphs>109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California Nursery Historical Park</vt:lpstr>
      <vt:lpstr>Agriculture and horticulture</vt:lpstr>
      <vt:lpstr>PowerPoint Presentation</vt:lpstr>
      <vt:lpstr>PowerPoint Presentation</vt:lpstr>
      <vt:lpstr>Vallejo Adobe</vt:lpstr>
      <vt:lpstr>PowerPoint Presentation</vt:lpstr>
      <vt:lpstr>PowerPoint Presentation</vt:lpstr>
      <vt:lpstr>PowerPoint Presentation</vt:lpstr>
      <vt:lpstr>Maybeck (office and cottage) </vt:lpstr>
      <vt:lpstr>California Nursery Building </vt:lpstr>
      <vt:lpstr>PowerPoint Presentation</vt:lpstr>
      <vt:lpstr>PowerPoint Presentation</vt:lpstr>
      <vt:lpstr>PowerPoint Presentation</vt:lpstr>
      <vt:lpstr>Packing shed </vt:lpstr>
      <vt:lpstr>PowerPoint Presentation</vt:lpstr>
      <vt:lpstr>Garden Store </vt:lpstr>
      <vt:lpstr>PowerPoint Presentation</vt:lpstr>
      <vt:lpstr>PowerPoint Presentation</vt:lpstr>
      <vt:lpstr>PowerPoint Presentation</vt:lpstr>
      <vt:lpstr>PowerPoint Presentation</vt:lpstr>
      <vt:lpstr>PowerPoint Presentation</vt:lpstr>
      <vt:lpstr>Material from containers and sheds that Roedings saved in 1972</vt:lpstr>
      <vt:lpstr>Stabilizing and sorting materials</vt:lpstr>
      <vt:lpstr>Letter books preserved since late 1880’s (Rock, Lander, Roeding)</vt:lpstr>
      <vt:lpstr>Photographic images</vt:lpstr>
      <vt:lpstr>Paintings and Protraits</vt:lpstr>
      <vt:lpstr>Artifacts of California Nursery</vt:lpstr>
      <vt:lpstr>Artifacts of California Nursery</vt:lpstr>
      <vt:lpstr>How can you help</vt:lpstr>
      <vt:lpstr>initial cost can be in the range of $100,000 per year which would allow community to be part of transformation, revenue could reach $1000 per day within 3 years which would cover operation costs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Nursery Historical Park</dc:title>
  <dc:creator>Blueford</dc:creator>
  <cp:lastModifiedBy>corky0871</cp:lastModifiedBy>
  <cp:revision>45</cp:revision>
  <dcterms:created xsi:type="dcterms:W3CDTF">2012-10-03T20:20:13Z</dcterms:created>
  <dcterms:modified xsi:type="dcterms:W3CDTF">2013-03-03T20:54:15Z</dcterms:modified>
</cp:coreProperties>
</file>