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3" r:id="rId8"/>
    <p:sldId id="264" r:id="rId9"/>
    <p:sldId id="265" r:id="rId10"/>
    <p:sldId id="266" r:id="rId11"/>
    <p:sldId id="267"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3E14FA-8095-4A33-B072-FA5EBE2A67FF}">
  <a:tblStyle styleId="{023E14FA-8095-4A33-B072-FA5EBE2A67F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f366c90d0_0_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1ef366c90d0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afbdcefcf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afbdcefcf9_1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Options for answers:  hives help the colony process and store food, raise and feed their larva and provide a safe environment for metamorphosis, shelter from cold, rain, snow, etc. </a:t>
            </a:r>
            <a:endParaRPr/>
          </a:p>
        </p:txBody>
      </p:sp>
      <p:sp>
        <p:nvSpPr>
          <p:cNvPr id="55" name="Google Shape;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f366c90d0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ef366c90d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ef366c90d0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1ef366c90d0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7475c38b5_2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267475c38b5_2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ef366c90d0_0_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ef366c90d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f366c90d0_0_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1ef366c90d0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f366c90d0_0_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ef366c90d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10"/>
          <p:cNvSpPr>
            <a:spLocks noGrp="1"/>
          </p:cNvSpPr>
          <p:nvPr>
            <p:ph type="pic" idx="2"/>
          </p:nvPr>
        </p:nvSpPr>
        <p:spPr>
          <a:xfrm>
            <a:off x="5183187" y="987425"/>
            <a:ext cx="6172201" cy="4873625"/>
          </a:xfrm>
          <a:prstGeom prst="rect">
            <a:avLst/>
          </a:prstGeom>
          <a:noFill/>
          <a:ln>
            <a:noFill/>
          </a:ln>
        </p:spPr>
      </p:sp>
      <p:sp>
        <p:nvSpPr>
          <p:cNvPr id="43" name="Google Shape;43;p1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1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5rWmGe0HB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F5rWmGe0HB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1"/>
          <p:cNvSpPr txBox="1">
            <a:spLocks noGrp="1"/>
          </p:cNvSpPr>
          <p:nvPr>
            <p:ph type="ctrTitle" idx="4294967295"/>
          </p:nvPr>
        </p:nvSpPr>
        <p:spPr>
          <a:xfrm>
            <a:off x="3639200" y="982825"/>
            <a:ext cx="8472000" cy="1655700"/>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FF0000"/>
              </a:buClr>
              <a:buSzPts val="5400"/>
              <a:buFont typeface="Arial Rounded"/>
              <a:buNone/>
            </a:pPr>
            <a:r>
              <a:rPr lang="en-US" sz="5400" b="1" i="0" u="none" strike="noStrike" cap="none" dirty="0">
                <a:solidFill>
                  <a:srgbClr val="FF0000"/>
                </a:solidFill>
                <a:latin typeface="Arial Rounded"/>
                <a:ea typeface="Arial Rounded"/>
                <a:cs typeface="Arial Rounded"/>
                <a:sym typeface="Arial Rounded"/>
              </a:rPr>
              <a:t>Mattos Science Magnet</a:t>
            </a:r>
            <a:br>
              <a:rPr lang="en-US" sz="5400" b="1" i="0" u="none" strike="noStrike" cap="none" dirty="0">
                <a:solidFill>
                  <a:srgbClr val="FF0000"/>
                </a:solidFill>
                <a:latin typeface="Arial Rounded"/>
                <a:ea typeface="Arial Rounded"/>
                <a:cs typeface="Arial Rounded"/>
                <a:sym typeface="Arial Rounded"/>
              </a:rPr>
            </a:br>
            <a:r>
              <a:rPr lang="en-US" sz="5400" b="1" i="0" u="none" strike="noStrike" cap="none" dirty="0">
                <a:solidFill>
                  <a:srgbClr val="FF0000"/>
                </a:solidFill>
                <a:latin typeface="Arial Rounded"/>
                <a:ea typeface="Arial Rounded"/>
                <a:cs typeface="Arial Rounded"/>
                <a:sym typeface="Arial Rounded"/>
              </a:rPr>
              <a:t>Docent Program</a:t>
            </a:r>
            <a:endParaRPr dirty="0"/>
          </a:p>
        </p:txBody>
      </p:sp>
      <p:sp>
        <p:nvSpPr>
          <p:cNvPr id="50" name="Google Shape;50;p11"/>
          <p:cNvSpPr txBox="1">
            <a:spLocks noGrp="1"/>
          </p:cNvSpPr>
          <p:nvPr>
            <p:ph type="subTitle" idx="4294967295"/>
          </p:nvPr>
        </p:nvSpPr>
        <p:spPr>
          <a:xfrm>
            <a:off x="866692" y="3428999"/>
            <a:ext cx="10758114" cy="2333517"/>
          </a:xfrm>
          <a:prstGeom prst="rect">
            <a:avLst/>
          </a:prstGeom>
          <a:noFill/>
          <a:ln>
            <a:noFill/>
          </a:ln>
        </p:spPr>
        <p:txBody>
          <a:bodyPr spcFirstLastPara="1" wrap="square" lIns="45700" tIns="45700" rIns="45700" bIns="45700" anchor="t" anchorCtr="0">
            <a:normAutofit/>
          </a:bodyPr>
          <a:lstStyle/>
          <a:p>
            <a:pPr marL="0" indent="0" algn="ctr">
              <a:spcBef>
                <a:spcPts val="0"/>
              </a:spcBef>
              <a:buSzPts val="7200"/>
              <a:buNone/>
            </a:pPr>
            <a:r>
              <a:rPr lang="en-US" sz="4000" b="1" dirty="0">
                <a:latin typeface="Arial Rounded"/>
                <a:ea typeface="Arial Rounded"/>
                <a:cs typeface="Arial Rounded"/>
                <a:sym typeface="Arial Rounded"/>
              </a:rPr>
              <a:t>Third Grade</a:t>
            </a:r>
            <a:br>
              <a:rPr lang="en-US" sz="4000" b="1" dirty="0">
                <a:latin typeface="Arial Rounded"/>
                <a:ea typeface="Arial Rounded"/>
                <a:cs typeface="Arial Rounded"/>
                <a:sym typeface="Arial Rounded"/>
              </a:rPr>
            </a:br>
            <a:r>
              <a:rPr lang="en-US" sz="4000" b="1" dirty="0">
                <a:latin typeface="Arial Rounded"/>
                <a:ea typeface="Arial Rounded"/>
                <a:cs typeface="Arial Rounded"/>
                <a:sym typeface="Arial Rounded"/>
              </a:rPr>
              <a:t>Lesson 6.  Insect Engineers</a:t>
            </a:r>
            <a:endParaRPr sz="4000" b="1" dirty="0">
              <a:latin typeface="Arial Rounded"/>
              <a:ea typeface="Arial Rounded"/>
              <a:cs typeface="Arial Rounded"/>
              <a:sym typeface="Arial Rounded"/>
            </a:endParaRPr>
          </a:p>
        </p:txBody>
      </p:sp>
      <p:pic>
        <p:nvPicPr>
          <p:cNvPr id="52" name="Google Shape;52;p11"/>
          <p:cNvPicPr preferRelativeResize="0"/>
          <p:nvPr/>
        </p:nvPicPr>
        <p:blipFill>
          <a:blip r:embed="rId3">
            <a:alphaModFix/>
          </a:blip>
          <a:stretch>
            <a:fillRect/>
          </a:stretch>
        </p:blipFill>
        <p:spPr>
          <a:xfrm>
            <a:off x="533032" y="730200"/>
            <a:ext cx="3197625" cy="2160950"/>
          </a:xfrm>
          <a:prstGeom prst="rect">
            <a:avLst/>
          </a:prstGeom>
          <a:noFill/>
          <a:ln>
            <a:noFill/>
          </a:ln>
        </p:spPr>
      </p:pic>
      <p:sp>
        <p:nvSpPr>
          <p:cNvPr id="2" name="TextBox 1">
            <a:extLst>
              <a:ext uri="{FF2B5EF4-FFF2-40B4-BE49-F238E27FC236}">
                <a16:creationId xmlns:a16="http://schemas.microsoft.com/office/drawing/2014/main" id="{857C55BF-BDD4-1852-5AF0-55E63D00D36A}"/>
              </a:ext>
            </a:extLst>
          </p:cNvPr>
          <p:cNvSpPr txBox="1"/>
          <p:nvPr/>
        </p:nvSpPr>
        <p:spPr>
          <a:xfrm>
            <a:off x="8394095" y="5300850"/>
            <a:ext cx="3230711"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br>
              <a:rPr lang="en-US" dirty="0"/>
            </a:br>
            <a:r>
              <a:rPr lang="en-US" dirty="0"/>
              <a:t>Math Science Nucleus ©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body" idx="1"/>
          </p:nvPr>
        </p:nvSpPr>
        <p:spPr>
          <a:xfrm>
            <a:off x="6008875" y="1347900"/>
            <a:ext cx="5860200" cy="5510100"/>
          </a:xfrm>
          <a:prstGeom prst="rect">
            <a:avLst/>
          </a:prstGeom>
          <a:noFill/>
          <a:ln>
            <a:noFill/>
          </a:ln>
        </p:spPr>
        <p:txBody>
          <a:bodyPr spcFirstLastPara="1" wrap="square" lIns="45700" tIns="45700" rIns="45700" bIns="45700" anchor="t" anchorCtr="0">
            <a:normAutofit/>
          </a:bodyPr>
          <a:lstStyle/>
          <a:p>
            <a:pPr marL="228600" lvl="0" indent="-50800" algn="l" rtl="0">
              <a:lnSpc>
                <a:spcPct val="90000"/>
              </a:lnSpc>
              <a:spcBef>
                <a:spcPts val="0"/>
              </a:spcBef>
              <a:spcAft>
                <a:spcPts val="0"/>
              </a:spcAft>
              <a:buClr>
                <a:srgbClr val="000000"/>
              </a:buClr>
              <a:buSzPts val="2800"/>
              <a:buNone/>
            </a:pPr>
            <a:r>
              <a:rPr lang="en-US" sz="3200"/>
              <a:t>DISCUSS:</a:t>
            </a: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What happened to the hexbugs when they hit obstacles?  </a:t>
            </a: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Did they do what you expected?</a:t>
            </a: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How is this similar to real insects you have seen this year?</a:t>
            </a:r>
            <a:endParaRPr sz="3200"/>
          </a:p>
        </p:txBody>
      </p:sp>
      <p:pic>
        <p:nvPicPr>
          <p:cNvPr id="119" name="Google Shape;119;p21"/>
          <p:cNvPicPr preferRelativeResize="0"/>
          <p:nvPr/>
        </p:nvPicPr>
        <p:blipFill>
          <a:blip r:embed="rId3">
            <a:alphaModFix/>
          </a:blip>
          <a:stretch>
            <a:fillRect/>
          </a:stretch>
        </p:blipFill>
        <p:spPr>
          <a:xfrm>
            <a:off x="483900" y="1510400"/>
            <a:ext cx="3744800" cy="2674850"/>
          </a:xfrm>
          <a:prstGeom prst="rect">
            <a:avLst/>
          </a:prstGeom>
          <a:noFill/>
          <a:ln>
            <a:noFill/>
          </a:ln>
        </p:spPr>
      </p:pic>
      <p:sp>
        <p:nvSpPr>
          <p:cNvPr id="120" name="Google Shape;120;p21"/>
          <p:cNvSpPr txBox="1">
            <a:spLocks noGrp="1"/>
          </p:cNvSpPr>
          <p:nvPr>
            <p:ph type="title"/>
          </p:nvPr>
        </p:nvSpPr>
        <p:spPr>
          <a:xfrm>
            <a:off x="537300" y="152400"/>
            <a:ext cx="11117400" cy="801300"/>
          </a:xfrm>
          <a:prstGeom prst="rect">
            <a:avLst/>
          </a:prstGeom>
          <a:noFill/>
          <a:ln>
            <a:noFill/>
          </a:ln>
        </p:spPr>
        <p:txBody>
          <a:bodyPr spcFirstLastPara="1" wrap="square" lIns="45700" tIns="45700" rIns="45700" bIns="45700" anchor="ctr" anchorCtr="0">
            <a:normAutofit fontScale="90000"/>
          </a:bodyPr>
          <a:lstStyle/>
          <a:p>
            <a:pPr marL="0" marR="0" lvl="0" indent="0" algn="ctr" rtl="0">
              <a:lnSpc>
                <a:spcPct val="90000"/>
              </a:lnSpc>
              <a:spcBef>
                <a:spcPts val="0"/>
              </a:spcBef>
              <a:spcAft>
                <a:spcPts val="0"/>
              </a:spcAft>
              <a:buClr>
                <a:srgbClr val="000000"/>
              </a:buClr>
              <a:buSzPct val="100000"/>
              <a:buFont typeface="Arial Rounded"/>
              <a:buNone/>
            </a:pPr>
            <a:r>
              <a:rPr lang="en-US" sz="6000" b="1">
                <a:latin typeface="Arial Rounded"/>
                <a:ea typeface="Arial Rounded"/>
                <a:cs typeface="Arial Rounded"/>
                <a:sym typeface="Arial Rounded"/>
              </a:rPr>
              <a:t>Activity </a:t>
            </a:r>
            <a:r>
              <a:rPr lang="en-US" sz="6000" b="1">
                <a:solidFill>
                  <a:schemeClr val="dk1"/>
                </a:solidFill>
                <a:latin typeface="Arial Rounded"/>
                <a:ea typeface="Arial Rounded"/>
                <a:cs typeface="Arial Rounded"/>
                <a:sym typeface="Arial Rounded"/>
              </a:rPr>
              <a:t>#3 – </a:t>
            </a:r>
            <a:r>
              <a:rPr lang="en-US" sz="6000" b="1">
                <a:latin typeface="Arial Rounded"/>
                <a:ea typeface="Arial Rounded"/>
                <a:cs typeface="Arial Rounded"/>
                <a:sym typeface="Arial Rounded"/>
              </a:rPr>
              <a:t>Review the results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700"/>
          </a:xfrm>
          <a:prstGeom prst="rect">
            <a:avLst/>
          </a:prstGeom>
        </p:spPr>
        <p:txBody>
          <a:bodyPr spcFirstLastPara="1" wrap="square" lIns="45700" tIns="45700" rIns="45700" bIns="45700" anchor="ctr" anchorCtr="0">
            <a:normAutofit/>
          </a:bodyPr>
          <a:lstStyle/>
          <a:p>
            <a:pPr marL="0" lvl="0" indent="0" algn="l" rtl="0">
              <a:spcBef>
                <a:spcPts val="0"/>
              </a:spcBef>
              <a:spcAft>
                <a:spcPts val="0"/>
              </a:spcAft>
              <a:buNone/>
            </a:pPr>
            <a:r>
              <a:rPr lang="en-US" sz="5000" b="1">
                <a:latin typeface="Arial Rounded"/>
                <a:ea typeface="Arial Rounded"/>
                <a:cs typeface="Arial Rounded"/>
                <a:sym typeface="Arial Rounded"/>
              </a:rPr>
              <a:t>Bigger hive!</a:t>
            </a:r>
            <a:endParaRPr sz="5000" b="1">
              <a:latin typeface="Arial Rounded"/>
              <a:ea typeface="Arial Rounded"/>
              <a:cs typeface="Arial Rounded"/>
              <a:sym typeface="Arial Rounded"/>
            </a:endParaRPr>
          </a:p>
        </p:txBody>
      </p:sp>
      <p:sp>
        <p:nvSpPr>
          <p:cNvPr id="126" name="Google Shape;126;p22"/>
          <p:cNvSpPr txBox="1">
            <a:spLocks noGrp="1"/>
          </p:cNvSpPr>
          <p:nvPr>
            <p:ph type="body" idx="1"/>
          </p:nvPr>
        </p:nvSpPr>
        <p:spPr>
          <a:xfrm>
            <a:off x="838200" y="1825625"/>
            <a:ext cx="10515600" cy="43512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en-US" sz="4400">
                <a:solidFill>
                  <a:schemeClr val="dk1"/>
                </a:solidFill>
              </a:rPr>
              <a:t>Make a bigger hive by linking smaller hives and letting two or more hexbugs go at the same time.  </a:t>
            </a:r>
            <a:endParaRPr sz="4400">
              <a:solidFill>
                <a:schemeClr val="dk1"/>
              </a:solidFill>
            </a:endParaRPr>
          </a:p>
          <a:p>
            <a:pPr marL="0" lvl="0" indent="0" algn="l" rtl="0">
              <a:spcBef>
                <a:spcPts val="0"/>
              </a:spcBef>
              <a:spcAft>
                <a:spcPts val="0"/>
              </a:spcAft>
              <a:buNone/>
            </a:pPr>
            <a:endParaRPr sz="4400">
              <a:solidFill>
                <a:schemeClr val="dk1"/>
              </a:solidFill>
            </a:endParaRPr>
          </a:p>
          <a:p>
            <a:pPr marL="0" lvl="0" indent="0" algn="l" rtl="0">
              <a:spcBef>
                <a:spcPts val="0"/>
              </a:spcBef>
              <a:spcAft>
                <a:spcPts val="0"/>
              </a:spcAft>
              <a:buClr>
                <a:schemeClr val="dk1"/>
              </a:buClr>
              <a:buSzPts val="1100"/>
              <a:buFont typeface="Arial"/>
              <a:buNone/>
            </a:pPr>
            <a:r>
              <a:rPr lang="en-US" sz="4400">
                <a:solidFill>
                  <a:schemeClr val="dk1"/>
                </a:solidFill>
              </a:rPr>
              <a:t>What happens when they bump into each other? </a:t>
            </a:r>
            <a:endParaRPr sz="4400">
              <a:solidFill>
                <a:schemeClr val="dk1"/>
              </a:solidFill>
            </a:endParaRPr>
          </a:p>
          <a:p>
            <a:pPr marL="0" lvl="0" indent="0" algn="l" rtl="0">
              <a:spcBef>
                <a:spcPts val="1000"/>
              </a:spcBef>
              <a:spcAft>
                <a:spcPts val="0"/>
              </a:spcAft>
              <a:buNone/>
            </a:pP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body" idx="1"/>
          </p:nvPr>
        </p:nvSpPr>
        <p:spPr>
          <a:xfrm>
            <a:off x="6174825" y="1825625"/>
            <a:ext cx="5179200" cy="4351200"/>
          </a:xfrm>
          <a:prstGeom prst="rect">
            <a:avLst/>
          </a:prstGeom>
          <a:noFill/>
          <a:ln>
            <a:noFill/>
          </a:ln>
        </p:spPr>
        <p:txBody>
          <a:bodyPr spcFirstLastPara="1" wrap="square" lIns="45700" tIns="45700" rIns="45700" bIns="45700" anchor="t" anchorCtr="0">
            <a:normAutofit fontScale="92500" lnSpcReduction="20000"/>
          </a:bodyPr>
          <a:lstStyle/>
          <a:p>
            <a:pPr marL="177800" lvl="0" indent="0" algn="l" rtl="0">
              <a:lnSpc>
                <a:spcPct val="90000"/>
              </a:lnSpc>
              <a:spcBef>
                <a:spcPts val="0"/>
              </a:spcBef>
              <a:spcAft>
                <a:spcPts val="0"/>
              </a:spcAft>
              <a:buClr>
                <a:srgbClr val="000000"/>
              </a:buClr>
              <a:buSzPct val="87500"/>
              <a:buNone/>
            </a:pPr>
            <a:r>
              <a:rPr lang="en-US" sz="3200"/>
              <a:t>Various types of insects make amazing homes for a large group. </a:t>
            </a:r>
            <a:endParaRPr sz="3200"/>
          </a:p>
          <a:p>
            <a:pPr marL="177800" lvl="0" indent="0" algn="l" rtl="0">
              <a:lnSpc>
                <a:spcPct val="90000"/>
              </a:lnSpc>
              <a:spcBef>
                <a:spcPts val="0"/>
              </a:spcBef>
              <a:spcAft>
                <a:spcPts val="0"/>
              </a:spcAft>
              <a:buClr>
                <a:srgbClr val="000000"/>
              </a:buClr>
              <a:buSzPct val="87500"/>
              <a:buNone/>
            </a:pPr>
            <a:r>
              <a:rPr lang="en-US" sz="3200"/>
              <a:t> </a:t>
            </a:r>
            <a:endParaRPr sz="3200"/>
          </a:p>
          <a:p>
            <a:pPr marL="177800" lvl="0" indent="0" algn="l" rtl="0">
              <a:lnSpc>
                <a:spcPct val="90000"/>
              </a:lnSpc>
              <a:spcBef>
                <a:spcPts val="0"/>
              </a:spcBef>
              <a:spcAft>
                <a:spcPts val="0"/>
              </a:spcAft>
              <a:buClr>
                <a:srgbClr val="000000"/>
              </a:buClr>
              <a:buSzPct val="87500"/>
              <a:buNone/>
            </a:pPr>
            <a:endParaRPr sz="3200"/>
          </a:p>
          <a:p>
            <a:pPr marL="177800" lvl="0" indent="0" algn="l" rtl="0">
              <a:lnSpc>
                <a:spcPct val="90000"/>
              </a:lnSpc>
              <a:spcBef>
                <a:spcPts val="0"/>
              </a:spcBef>
              <a:spcAft>
                <a:spcPts val="0"/>
              </a:spcAft>
              <a:buClr>
                <a:srgbClr val="000000"/>
              </a:buClr>
              <a:buSzPct val="87500"/>
              <a:buNone/>
            </a:pPr>
            <a:r>
              <a:rPr lang="en-US" sz="3200"/>
              <a:t>Bees and wasps spend a lot of effort making and maintaining their hive</a:t>
            </a:r>
            <a:endParaRPr sz="3200"/>
          </a:p>
          <a:p>
            <a:pPr marL="177800" lvl="0" indent="0" algn="l" rtl="0">
              <a:lnSpc>
                <a:spcPct val="90000"/>
              </a:lnSpc>
              <a:spcBef>
                <a:spcPts val="0"/>
              </a:spcBef>
              <a:spcAft>
                <a:spcPts val="0"/>
              </a:spcAft>
              <a:buClr>
                <a:srgbClr val="000000"/>
              </a:buClr>
              <a:buSzPct val="87500"/>
              <a:buNone/>
            </a:pPr>
            <a:endParaRPr sz="3200"/>
          </a:p>
          <a:p>
            <a:pPr marL="177800" lvl="0" indent="0" algn="l" rtl="0">
              <a:lnSpc>
                <a:spcPct val="90000"/>
              </a:lnSpc>
              <a:spcBef>
                <a:spcPts val="0"/>
              </a:spcBef>
              <a:spcAft>
                <a:spcPts val="0"/>
              </a:spcAft>
              <a:buClr>
                <a:srgbClr val="000000"/>
              </a:buClr>
              <a:buSzPct val="87500"/>
              <a:buNone/>
            </a:pPr>
            <a:r>
              <a:rPr lang="en-US" sz="3200"/>
              <a:t>LET’S BRAINSTORM:  What are some benefits of a hive for bees or wasps?</a:t>
            </a:r>
            <a:endParaRPr sz="3200"/>
          </a:p>
          <a:p>
            <a:pPr marL="0" lvl="0" indent="0" algn="l" rtl="0">
              <a:lnSpc>
                <a:spcPct val="90000"/>
              </a:lnSpc>
              <a:spcBef>
                <a:spcPts val="0"/>
              </a:spcBef>
              <a:spcAft>
                <a:spcPts val="0"/>
              </a:spcAft>
              <a:buClr>
                <a:srgbClr val="000000"/>
              </a:buClr>
              <a:buSzPct val="87500"/>
              <a:buNone/>
            </a:pPr>
            <a:endParaRPr sz="3200"/>
          </a:p>
        </p:txBody>
      </p:sp>
      <p:pic>
        <p:nvPicPr>
          <p:cNvPr id="58" name="Google Shape;58;p12"/>
          <p:cNvPicPr preferRelativeResize="0"/>
          <p:nvPr/>
        </p:nvPicPr>
        <p:blipFill>
          <a:blip r:embed="rId3">
            <a:alphaModFix/>
          </a:blip>
          <a:stretch>
            <a:fillRect/>
          </a:stretch>
        </p:blipFill>
        <p:spPr>
          <a:xfrm>
            <a:off x="334250" y="2102800"/>
            <a:ext cx="5376074" cy="3796850"/>
          </a:xfrm>
          <a:prstGeom prst="rect">
            <a:avLst/>
          </a:prstGeom>
          <a:noFill/>
          <a:ln>
            <a:noFill/>
          </a:ln>
        </p:spPr>
      </p:pic>
      <p:sp>
        <p:nvSpPr>
          <p:cNvPr id="59" name="Google Shape;59;p12"/>
          <p:cNvSpPr txBox="1">
            <a:spLocks noGrp="1"/>
          </p:cNvSpPr>
          <p:nvPr>
            <p:ph type="title"/>
          </p:nvPr>
        </p:nvSpPr>
        <p:spPr>
          <a:xfrm>
            <a:off x="537300" y="365125"/>
            <a:ext cx="11117400" cy="13257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00000"/>
              </a:buClr>
              <a:buSzPts val="6000"/>
              <a:buFont typeface="Arial Rounded"/>
              <a:buNone/>
            </a:pPr>
            <a:r>
              <a:rPr lang="en-US" sz="6000" b="1">
                <a:latin typeface="Arial Rounded"/>
                <a:ea typeface="Arial Rounded"/>
                <a:cs typeface="Arial Rounded"/>
                <a:sym typeface="Arial Rounded"/>
              </a:rPr>
              <a:t>Insect Engineers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537300" y="365125"/>
            <a:ext cx="11117400" cy="13257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00000"/>
              </a:buClr>
              <a:buSzPts val="6000"/>
              <a:buFont typeface="Arial Rounded"/>
              <a:buNone/>
            </a:pPr>
            <a:r>
              <a:rPr lang="en-US" sz="6000" b="1">
                <a:latin typeface="Arial Rounded"/>
                <a:ea typeface="Arial Rounded"/>
                <a:cs typeface="Arial Rounded"/>
                <a:sym typeface="Arial Rounded"/>
              </a:rPr>
              <a:t>Activity </a:t>
            </a:r>
            <a:r>
              <a:rPr lang="en-US" sz="6000" b="1">
                <a:solidFill>
                  <a:schemeClr val="dk1"/>
                </a:solidFill>
                <a:latin typeface="Arial Rounded"/>
                <a:ea typeface="Arial Rounded"/>
                <a:cs typeface="Arial Rounded"/>
                <a:sym typeface="Arial Rounded"/>
              </a:rPr>
              <a:t>#1 – </a:t>
            </a:r>
            <a:r>
              <a:rPr lang="en-US" sz="6000" b="1">
                <a:latin typeface="Arial Rounded"/>
                <a:ea typeface="Arial Rounded"/>
                <a:cs typeface="Arial Rounded"/>
                <a:sym typeface="Arial Rounded"/>
              </a:rPr>
              <a:t>Observe a wasp hive </a:t>
            </a:r>
            <a:endParaRPr/>
          </a:p>
        </p:txBody>
      </p:sp>
      <p:sp>
        <p:nvSpPr>
          <p:cNvPr id="65" name="Google Shape;65;p13"/>
          <p:cNvSpPr txBox="1">
            <a:spLocks noGrp="1"/>
          </p:cNvSpPr>
          <p:nvPr>
            <p:ph type="body" idx="1"/>
          </p:nvPr>
        </p:nvSpPr>
        <p:spPr>
          <a:xfrm>
            <a:off x="5282250" y="1825625"/>
            <a:ext cx="6071700" cy="4351200"/>
          </a:xfrm>
          <a:prstGeom prst="rect">
            <a:avLst/>
          </a:prstGeom>
          <a:noFill/>
          <a:ln>
            <a:noFill/>
          </a:ln>
        </p:spPr>
        <p:txBody>
          <a:bodyPr spcFirstLastPara="1" wrap="square" lIns="45700" tIns="45700" rIns="45700" bIns="45700" anchor="t" anchorCtr="0">
            <a:normAutofit/>
          </a:bodyPr>
          <a:lstStyle/>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Observe the wasp hive (no wasps are left!)</a:t>
            </a: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What shape do you think each compartment is?</a:t>
            </a:r>
            <a:endParaRPr sz="3200"/>
          </a:p>
        </p:txBody>
      </p:sp>
      <p:pic>
        <p:nvPicPr>
          <p:cNvPr id="66" name="Google Shape;66;p13"/>
          <p:cNvPicPr preferRelativeResize="0"/>
          <p:nvPr/>
        </p:nvPicPr>
        <p:blipFill>
          <a:blip r:embed="rId3">
            <a:alphaModFix/>
          </a:blip>
          <a:stretch>
            <a:fillRect/>
          </a:stretch>
        </p:blipFill>
        <p:spPr>
          <a:xfrm>
            <a:off x="165550" y="2434288"/>
            <a:ext cx="4977450" cy="33170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5282250" y="1825625"/>
            <a:ext cx="6071700" cy="4351200"/>
          </a:xfrm>
          <a:prstGeom prst="rect">
            <a:avLst/>
          </a:prstGeom>
          <a:noFill/>
          <a:ln>
            <a:noFill/>
          </a:ln>
        </p:spPr>
        <p:txBody>
          <a:bodyPr spcFirstLastPara="1" wrap="square" lIns="45700" tIns="45700" rIns="45700" bIns="45700" anchor="t" anchorCtr="0">
            <a:normAutofit fontScale="92500" lnSpcReduction="20000"/>
          </a:bodyPr>
          <a:lstStyle/>
          <a:p>
            <a:pPr marL="228600" lvl="0" indent="-50800" algn="l" rtl="0">
              <a:lnSpc>
                <a:spcPct val="90000"/>
              </a:lnSpc>
              <a:spcBef>
                <a:spcPts val="0"/>
              </a:spcBef>
              <a:spcAft>
                <a:spcPts val="0"/>
              </a:spcAft>
              <a:buClr>
                <a:srgbClr val="000000"/>
              </a:buClr>
              <a:buSzPct val="87500"/>
              <a:buNone/>
            </a:pPr>
            <a:endParaRPr sz="3200"/>
          </a:p>
          <a:p>
            <a:pPr marL="228600" lvl="0" indent="-50800" algn="l" rtl="0">
              <a:lnSpc>
                <a:spcPct val="90000"/>
              </a:lnSpc>
              <a:spcBef>
                <a:spcPts val="0"/>
              </a:spcBef>
              <a:spcAft>
                <a:spcPts val="0"/>
              </a:spcAft>
              <a:buClr>
                <a:srgbClr val="000000"/>
              </a:buClr>
              <a:buSzPct val="87500"/>
              <a:buNone/>
            </a:pPr>
            <a:r>
              <a:rPr lang="en-US" sz="3200"/>
              <a:t>Use the shapes and see what is the best best patterns for making a hive.</a:t>
            </a:r>
            <a:endParaRPr sz="3200"/>
          </a:p>
          <a:p>
            <a:pPr marL="228600" lvl="0" indent="-50800" algn="l" rtl="0">
              <a:lnSpc>
                <a:spcPct val="90000"/>
              </a:lnSpc>
              <a:spcBef>
                <a:spcPts val="0"/>
              </a:spcBef>
              <a:spcAft>
                <a:spcPts val="0"/>
              </a:spcAft>
              <a:buClr>
                <a:srgbClr val="000000"/>
              </a:buClr>
              <a:buSzPct val="87500"/>
              <a:buNone/>
            </a:pPr>
            <a:endParaRPr sz="3200"/>
          </a:p>
          <a:p>
            <a:pPr marL="228600" lvl="0" indent="-50800" algn="l" rtl="0">
              <a:lnSpc>
                <a:spcPct val="90000"/>
              </a:lnSpc>
              <a:spcBef>
                <a:spcPts val="0"/>
              </a:spcBef>
              <a:spcAft>
                <a:spcPts val="0"/>
              </a:spcAft>
              <a:buClr>
                <a:srgbClr val="000000"/>
              </a:buClr>
              <a:buSzPct val="87500"/>
              <a:buNone/>
            </a:pPr>
            <a:r>
              <a:rPr lang="en-US" sz="3200"/>
              <a:t>You can use different color shapes or all the same. </a:t>
            </a:r>
            <a:endParaRPr sz="3200"/>
          </a:p>
          <a:p>
            <a:pPr marL="228600" lvl="0" indent="-50800" algn="l" rtl="0">
              <a:lnSpc>
                <a:spcPct val="90000"/>
              </a:lnSpc>
              <a:spcBef>
                <a:spcPts val="0"/>
              </a:spcBef>
              <a:spcAft>
                <a:spcPts val="0"/>
              </a:spcAft>
              <a:buClr>
                <a:srgbClr val="000000"/>
              </a:buClr>
              <a:buSzPct val="87500"/>
              <a:buNone/>
            </a:pPr>
            <a:endParaRPr sz="3200"/>
          </a:p>
          <a:p>
            <a:pPr marL="228600" lvl="0" indent="-50800" algn="l" rtl="0">
              <a:lnSpc>
                <a:spcPct val="90000"/>
              </a:lnSpc>
              <a:spcBef>
                <a:spcPts val="0"/>
              </a:spcBef>
              <a:spcAft>
                <a:spcPts val="0"/>
              </a:spcAft>
              <a:buClr>
                <a:srgbClr val="000000"/>
              </a:buClr>
              <a:buSzPct val="87500"/>
              <a:buNone/>
            </a:pPr>
            <a:endParaRPr sz="3200"/>
          </a:p>
          <a:p>
            <a:pPr marL="228600" lvl="0" indent="-50800" algn="l" rtl="0">
              <a:lnSpc>
                <a:spcPct val="90000"/>
              </a:lnSpc>
              <a:spcBef>
                <a:spcPts val="0"/>
              </a:spcBef>
              <a:spcAft>
                <a:spcPts val="0"/>
              </a:spcAft>
              <a:buClr>
                <a:srgbClr val="000000"/>
              </a:buClr>
              <a:buSzPct val="87500"/>
              <a:buNone/>
            </a:pPr>
            <a:r>
              <a:rPr lang="en-US" sz="3200"/>
              <a:t>After you make some patterns, now think like a bee!  Which shapes would best fit a bee body and would be the easiest to make?  Why?</a:t>
            </a:r>
            <a:endParaRPr sz="3200"/>
          </a:p>
          <a:p>
            <a:pPr marL="228600" lvl="0" indent="-50800" algn="l" rtl="0">
              <a:lnSpc>
                <a:spcPct val="90000"/>
              </a:lnSpc>
              <a:spcBef>
                <a:spcPts val="0"/>
              </a:spcBef>
              <a:spcAft>
                <a:spcPts val="0"/>
              </a:spcAft>
              <a:buClr>
                <a:srgbClr val="000000"/>
              </a:buClr>
              <a:buSzPct val="87500"/>
              <a:buNone/>
            </a:pPr>
            <a:endParaRPr sz="3200"/>
          </a:p>
        </p:txBody>
      </p:sp>
      <p:pic>
        <p:nvPicPr>
          <p:cNvPr id="72" name="Google Shape;72;p14"/>
          <p:cNvPicPr preferRelativeResize="0"/>
          <p:nvPr/>
        </p:nvPicPr>
        <p:blipFill rotWithShape="1">
          <a:blip r:embed="rId3">
            <a:alphaModFix/>
          </a:blip>
          <a:srcRect l="19289" b="7132"/>
          <a:stretch/>
        </p:blipFill>
        <p:spPr>
          <a:xfrm>
            <a:off x="748850" y="1450175"/>
            <a:ext cx="4533402" cy="5216343"/>
          </a:xfrm>
          <a:prstGeom prst="rect">
            <a:avLst/>
          </a:prstGeom>
          <a:noFill/>
          <a:ln>
            <a:noFill/>
          </a:ln>
        </p:spPr>
      </p:pic>
      <p:sp>
        <p:nvSpPr>
          <p:cNvPr id="73" name="Google Shape;73;p14"/>
          <p:cNvSpPr txBox="1">
            <a:spLocks noGrp="1"/>
          </p:cNvSpPr>
          <p:nvPr>
            <p:ph type="title"/>
          </p:nvPr>
        </p:nvSpPr>
        <p:spPr>
          <a:xfrm>
            <a:off x="537300" y="365125"/>
            <a:ext cx="11117400" cy="13257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00000"/>
              </a:buClr>
              <a:buSzPts val="6000"/>
              <a:buFont typeface="Arial Rounded"/>
              <a:buNone/>
            </a:pPr>
            <a:r>
              <a:rPr lang="en-US" sz="6000" b="1">
                <a:latin typeface="Arial Rounded"/>
                <a:ea typeface="Arial Rounded"/>
                <a:cs typeface="Arial Rounded"/>
                <a:sym typeface="Arial Rounded"/>
              </a:rPr>
              <a:t>Activity </a:t>
            </a:r>
            <a:r>
              <a:rPr lang="en-US" sz="6000" b="1">
                <a:solidFill>
                  <a:schemeClr val="dk1"/>
                </a:solidFill>
                <a:latin typeface="Arial Rounded"/>
                <a:ea typeface="Arial Rounded"/>
                <a:cs typeface="Arial Rounded"/>
                <a:sym typeface="Arial Rounded"/>
              </a:rPr>
              <a:t>#2 – </a:t>
            </a:r>
            <a:r>
              <a:rPr lang="en-US" sz="6000" b="1">
                <a:latin typeface="Arial Rounded"/>
                <a:ea typeface="Arial Rounded"/>
                <a:cs typeface="Arial Rounded"/>
                <a:sym typeface="Arial Rounded"/>
              </a:rPr>
              <a:t>Test Shapes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838200" y="1431925"/>
            <a:ext cx="10515600" cy="2658300"/>
          </a:xfrm>
          <a:prstGeom prst="rect">
            <a:avLst/>
          </a:prstGeom>
          <a:noFill/>
          <a:ln>
            <a:noFill/>
          </a:ln>
        </p:spPr>
        <p:txBody>
          <a:bodyPr spcFirstLastPara="1" wrap="square" lIns="45700" tIns="45700" rIns="45700" bIns="45700" anchor="ctr" anchorCtr="0">
            <a:normAutofit/>
          </a:bodyPr>
          <a:lstStyle/>
          <a:p>
            <a:pPr marL="0" lvl="0" indent="0" algn="l" rtl="0">
              <a:spcBef>
                <a:spcPts val="0"/>
              </a:spcBef>
              <a:spcAft>
                <a:spcPts val="0"/>
              </a:spcAft>
              <a:buClr>
                <a:srgbClr val="000000"/>
              </a:buClr>
              <a:buSzPts val="4400"/>
              <a:buFont typeface="Calibri"/>
              <a:buNone/>
            </a:pPr>
            <a:r>
              <a:rPr lang="en-US" sz="7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4400"/>
              <a:buFont typeface="Calibri"/>
              <a:buNone/>
            </a:pPr>
            <a:r>
              <a:rPr lang="en-US" sz="2400">
                <a:solidFill>
                  <a:schemeClr val="dk1"/>
                </a:solidFill>
                <a:latin typeface="Times New Roman"/>
                <a:ea typeface="Times New Roman"/>
                <a:cs typeface="Times New Roman"/>
                <a:sym typeface="Times New Roman"/>
              </a:rPr>
              <a:t>Video on beehives and why a Hexagon shape works the best.</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4400"/>
              <a:buFont typeface="Calibri"/>
              <a:buNone/>
            </a:pP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4400"/>
              <a:buFont typeface="Calibri"/>
              <a:buNone/>
            </a:pPr>
            <a:r>
              <a:rPr lang="en-US" sz="24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https://www.youtube.com/watch?v=F5rWmGe0HBI</a:t>
            </a:r>
            <a:endParaRPr sz="2400"/>
          </a:p>
        </p:txBody>
      </p:sp>
      <p:sp>
        <p:nvSpPr>
          <p:cNvPr id="79" name="Google Shape;79;p15"/>
          <p:cNvSpPr txBox="1">
            <a:spLocks noGrp="1"/>
          </p:cNvSpPr>
          <p:nvPr>
            <p:ph type="title"/>
          </p:nvPr>
        </p:nvSpPr>
        <p:spPr>
          <a:xfrm>
            <a:off x="537300" y="365125"/>
            <a:ext cx="11117400" cy="13257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00000"/>
              </a:buClr>
              <a:buSzPts val="6000"/>
              <a:buFont typeface="Arial Rounded"/>
              <a:buNone/>
            </a:pPr>
            <a:r>
              <a:rPr lang="en-US" sz="6000" b="1">
                <a:latin typeface="Arial Rounded"/>
                <a:ea typeface="Arial Rounded"/>
                <a:cs typeface="Arial Rounded"/>
                <a:sym typeface="Arial Rounded"/>
              </a:rPr>
              <a:t>Video </a:t>
            </a:r>
            <a:r>
              <a:rPr lang="en-US" sz="6000" b="1">
                <a:solidFill>
                  <a:schemeClr val="dk1"/>
                </a:solidFill>
                <a:latin typeface="Arial Rounded"/>
                <a:ea typeface="Arial Rounded"/>
                <a:cs typeface="Arial Rounded"/>
                <a:sym typeface="Arial Rounded"/>
              </a:rPr>
              <a:t>– </a:t>
            </a:r>
            <a:r>
              <a:rPr lang="en-US" sz="6000" b="1">
                <a:latin typeface="Arial Rounded"/>
                <a:ea typeface="Arial Rounded"/>
                <a:cs typeface="Arial Rounded"/>
                <a:sym typeface="Arial Rounded"/>
              </a:rPr>
              <a:t>Beehives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descr="Subscribe and 🔔 to the BBC 👉 https://bit.ly/BBCYouTubeSub&#10;Watch the BBC first on iPlayer 👉 https://bbc.in/iPlayer-Home http://www.bbc.co.uk/code        In episode two of The Code, Marcus du Sautoy explains why bees choose to use a hexagon to build their honeycomb structure rather than a triangle or a square.&#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Behind the Beehive - The Code - Episode 2 - BBC Two">
            <a:hlinkClick r:id="rId3"/>
          </p:cNvPr>
          <p:cNvPicPr preferRelativeResize="0"/>
          <p:nvPr/>
        </p:nvPicPr>
        <p:blipFill>
          <a:blip r:embed="rId4">
            <a:alphaModFix/>
          </a:blip>
          <a:stretch>
            <a:fillRect/>
          </a:stretch>
        </p:blipFill>
        <p:spPr>
          <a:xfrm>
            <a:off x="237800" y="133763"/>
            <a:ext cx="11716400" cy="659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5282250" y="1825625"/>
            <a:ext cx="6071700" cy="4351200"/>
          </a:xfrm>
          <a:prstGeom prst="rect">
            <a:avLst/>
          </a:prstGeom>
          <a:noFill/>
          <a:ln>
            <a:noFill/>
          </a:ln>
        </p:spPr>
        <p:txBody>
          <a:bodyPr spcFirstLastPara="1" wrap="square" lIns="45700" tIns="45700" rIns="45700" bIns="45700" anchor="t" anchorCtr="0">
            <a:normAutofit fontScale="85000" lnSpcReduction="20000"/>
          </a:bodyPr>
          <a:lstStyle/>
          <a:p>
            <a:pPr marL="0" lvl="0" indent="0" algn="l" rtl="0">
              <a:lnSpc>
                <a:spcPct val="115000"/>
              </a:lnSpc>
              <a:spcBef>
                <a:spcPts val="0"/>
              </a:spcBef>
              <a:spcAft>
                <a:spcPts val="0"/>
              </a:spcAft>
              <a:buClr>
                <a:schemeClr val="dk1"/>
              </a:buClr>
              <a:buSzPct val="34375"/>
              <a:buNone/>
            </a:pPr>
            <a:r>
              <a:rPr lang="en-US" sz="3200"/>
              <a:t>Hexbugs use touch to change direction and go around obstacles.  This activity is a hexbug </a:t>
            </a:r>
            <a:br>
              <a:rPr lang="en-US" sz="3200"/>
            </a:br>
            <a:r>
              <a:rPr lang="en-US" sz="3200"/>
              <a:t>“hive” with obstacles.  Can you get your hexbug to move where you want in the hive?</a:t>
            </a:r>
            <a:endParaRPr sz="3200"/>
          </a:p>
          <a:p>
            <a:pPr marL="0" lvl="0" indent="0" algn="l" rtl="0">
              <a:lnSpc>
                <a:spcPct val="115000"/>
              </a:lnSpc>
              <a:spcBef>
                <a:spcPts val="0"/>
              </a:spcBef>
              <a:spcAft>
                <a:spcPts val="0"/>
              </a:spcAft>
              <a:buClr>
                <a:schemeClr val="dk1"/>
              </a:buClr>
              <a:buSzPct val="34375"/>
              <a:buNone/>
            </a:pPr>
            <a:endParaRPr sz="3200"/>
          </a:p>
          <a:p>
            <a:pPr marL="0" lvl="0" indent="0" algn="l" rtl="0">
              <a:lnSpc>
                <a:spcPct val="115000"/>
              </a:lnSpc>
              <a:spcBef>
                <a:spcPts val="0"/>
              </a:spcBef>
              <a:spcAft>
                <a:spcPts val="0"/>
              </a:spcAft>
              <a:buClr>
                <a:schemeClr val="dk1"/>
              </a:buClr>
              <a:buSzPct val="34375"/>
              <a:buNone/>
            </a:pPr>
            <a:r>
              <a:rPr lang="en-US" sz="3200"/>
              <a:t>PROCEDURE:</a:t>
            </a:r>
            <a:endParaRPr sz="3200"/>
          </a:p>
          <a:p>
            <a:pPr marL="0" lvl="0" indent="0" algn="l" rtl="0">
              <a:lnSpc>
                <a:spcPct val="115000"/>
              </a:lnSpc>
              <a:spcBef>
                <a:spcPts val="0"/>
              </a:spcBef>
              <a:spcAft>
                <a:spcPts val="0"/>
              </a:spcAft>
              <a:buClr>
                <a:schemeClr val="dk1"/>
              </a:buClr>
              <a:buSzPct val="34375"/>
              <a:buNone/>
            </a:pPr>
            <a:r>
              <a:rPr lang="en-US" sz="3200"/>
              <a:t>Teams of two or three will work together.</a:t>
            </a:r>
            <a:endParaRPr sz="3200"/>
          </a:p>
          <a:p>
            <a:pPr marL="0" lvl="0" indent="0" algn="l" rtl="0">
              <a:lnSpc>
                <a:spcPct val="115000"/>
              </a:lnSpc>
              <a:spcBef>
                <a:spcPts val="0"/>
              </a:spcBef>
              <a:spcAft>
                <a:spcPts val="0"/>
              </a:spcAft>
              <a:buClr>
                <a:schemeClr val="dk1"/>
              </a:buClr>
              <a:buSzPct val="34375"/>
              <a:buNone/>
            </a:pPr>
            <a:endParaRPr sz="3200"/>
          </a:p>
          <a:p>
            <a:pPr marL="0" lvl="0" indent="0" algn="l" rtl="0">
              <a:lnSpc>
                <a:spcPct val="115000"/>
              </a:lnSpc>
              <a:spcBef>
                <a:spcPts val="0"/>
              </a:spcBef>
              <a:spcAft>
                <a:spcPts val="0"/>
              </a:spcAft>
              <a:buClr>
                <a:schemeClr val="dk1"/>
              </a:buClr>
              <a:buSzPct val="34375"/>
              <a:buNone/>
            </a:pPr>
            <a:r>
              <a:rPr lang="en-US" sz="3200"/>
              <a:t>Your team will get to set up a track with obstacles and see how your hexbug reacts.  </a:t>
            </a:r>
            <a:endParaRPr sz="3200"/>
          </a:p>
        </p:txBody>
      </p:sp>
      <p:pic>
        <p:nvPicPr>
          <p:cNvPr id="97" name="Google Shape;97;p18"/>
          <p:cNvPicPr preferRelativeResize="0"/>
          <p:nvPr/>
        </p:nvPicPr>
        <p:blipFill>
          <a:blip r:embed="rId3">
            <a:alphaModFix/>
          </a:blip>
          <a:stretch>
            <a:fillRect/>
          </a:stretch>
        </p:blipFill>
        <p:spPr>
          <a:xfrm>
            <a:off x="152400" y="1843225"/>
            <a:ext cx="4977450" cy="3631435"/>
          </a:xfrm>
          <a:prstGeom prst="rect">
            <a:avLst/>
          </a:prstGeom>
          <a:noFill/>
          <a:ln>
            <a:noFill/>
          </a:ln>
        </p:spPr>
      </p:pic>
      <p:sp>
        <p:nvSpPr>
          <p:cNvPr id="98" name="Google Shape;98;p18"/>
          <p:cNvSpPr txBox="1">
            <a:spLocks noGrp="1"/>
          </p:cNvSpPr>
          <p:nvPr>
            <p:ph type="title"/>
          </p:nvPr>
        </p:nvSpPr>
        <p:spPr>
          <a:xfrm>
            <a:off x="537300" y="152400"/>
            <a:ext cx="11117400" cy="1589400"/>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000000"/>
              </a:buClr>
              <a:buSzPct val="100000"/>
              <a:buFont typeface="Arial Rounded"/>
              <a:buNone/>
            </a:pPr>
            <a:r>
              <a:rPr lang="en-US" sz="6000" b="1">
                <a:latin typeface="Arial Rounded"/>
                <a:ea typeface="Arial Rounded"/>
                <a:cs typeface="Arial Rounded"/>
                <a:sym typeface="Arial Rounded"/>
              </a:rPr>
              <a:t>Activity </a:t>
            </a:r>
            <a:r>
              <a:rPr lang="en-US" sz="6000" b="1">
                <a:solidFill>
                  <a:schemeClr val="dk1"/>
                </a:solidFill>
                <a:latin typeface="Arial Rounded"/>
                <a:ea typeface="Arial Rounded"/>
                <a:cs typeface="Arial Rounded"/>
                <a:sym typeface="Arial Rounded"/>
              </a:rPr>
              <a:t>#3a – </a:t>
            </a:r>
            <a:r>
              <a:rPr lang="en-US" sz="6000" b="1">
                <a:latin typeface="Arial Rounded"/>
                <a:ea typeface="Arial Rounded"/>
                <a:cs typeface="Arial Rounded"/>
                <a:sym typeface="Arial Rounded"/>
              </a:rPr>
              <a:t>Hexbug nanos</a:t>
            </a:r>
            <a:endParaRPr sz="6000" b="1">
              <a:latin typeface="Arial Rounded"/>
              <a:ea typeface="Arial Rounded"/>
              <a:cs typeface="Arial Rounded"/>
              <a:sym typeface="Arial Rounded"/>
            </a:endParaRPr>
          </a:p>
          <a:p>
            <a:pPr marL="0" lvl="0" indent="0" algn="ctr" rtl="0">
              <a:spcBef>
                <a:spcPts val="0"/>
              </a:spcBef>
              <a:spcAft>
                <a:spcPts val="0"/>
              </a:spcAft>
              <a:buClr>
                <a:schemeClr val="dk1"/>
              </a:buClr>
              <a:buSzPct val="200000"/>
              <a:buFont typeface="Arial Rounded"/>
              <a:buNone/>
            </a:pPr>
            <a:r>
              <a:rPr lang="en-US" sz="3000" b="1">
                <a:solidFill>
                  <a:schemeClr val="dk1"/>
                </a:solidFill>
                <a:latin typeface="Arial Rounded"/>
                <a:ea typeface="Arial Rounded"/>
                <a:cs typeface="Arial Rounded"/>
                <a:sym typeface="Arial Rounded"/>
              </a:rPr>
              <a:t>Investigate how insects explore their environment by touch</a:t>
            </a:r>
            <a:endParaRPr sz="6000" b="1">
              <a:latin typeface="Arial Rounded"/>
              <a:ea typeface="Arial Rounded"/>
              <a:cs typeface="Arial Rounded"/>
              <a:sym typeface="Arial Round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296925" y="2561825"/>
            <a:ext cx="5531076" cy="4148300"/>
          </a:xfrm>
          <a:prstGeom prst="rect">
            <a:avLst/>
          </a:prstGeom>
          <a:noFill/>
          <a:ln>
            <a:noFill/>
          </a:ln>
        </p:spPr>
      </p:pic>
      <p:pic>
        <p:nvPicPr>
          <p:cNvPr id="104" name="Google Shape;104;p19"/>
          <p:cNvPicPr preferRelativeResize="0"/>
          <p:nvPr/>
        </p:nvPicPr>
        <p:blipFill>
          <a:blip r:embed="rId4">
            <a:alphaModFix/>
          </a:blip>
          <a:stretch>
            <a:fillRect/>
          </a:stretch>
        </p:blipFill>
        <p:spPr>
          <a:xfrm>
            <a:off x="5993396" y="2488875"/>
            <a:ext cx="5917629" cy="4221251"/>
          </a:xfrm>
          <a:prstGeom prst="rect">
            <a:avLst/>
          </a:prstGeom>
          <a:noFill/>
          <a:ln>
            <a:noFill/>
          </a:ln>
        </p:spPr>
      </p:pic>
      <p:sp>
        <p:nvSpPr>
          <p:cNvPr id="105" name="Google Shape;105;p19"/>
          <p:cNvSpPr txBox="1">
            <a:spLocks noGrp="1"/>
          </p:cNvSpPr>
          <p:nvPr>
            <p:ph type="title"/>
          </p:nvPr>
        </p:nvSpPr>
        <p:spPr>
          <a:xfrm>
            <a:off x="537300" y="152400"/>
            <a:ext cx="11117400" cy="801300"/>
          </a:xfrm>
          <a:prstGeom prst="rect">
            <a:avLst/>
          </a:prstGeom>
          <a:noFill/>
          <a:ln>
            <a:noFill/>
          </a:ln>
        </p:spPr>
        <p:txBody>
          <a:bodyPr spcFirstLastPara="1" wrap="square" lIns="45700" tIns="45700" rIns="45700" bIns="45700" anchor="ctr" anchorCtr="0">
            <a:normAutofit fontScale="90000"/>
          </a:bodyPr>
          <a:lstStyle/>
          <a:p>
            <a:pPr marL="0" marR="0" lvl="0" indent="0" algn="ctr" rtl="0">
              <a:lnSpc>
                <a:spcPct val="90000"/>
              </a:lnSpc>
              <a:spcBef>
                <a:spcPts val="0"/>
              </a:spcBef>
              <a:spcAft>
                <a:spcPts val="0"/>
              </a:spcAft>
              <a:buClr>
                <a:srgbClr val="000000"/>
              </a:buClr>
              <a:buSzPct val="100000"/>
              <a:buFont typeface="Arial Rounded"/>
              <a:buNone/>
            </a:pPr>
            <a:r>
              <a:rPr lang="en-US" sz="6000" b="1">
                <a:latin typeface="Arial Rounded"/>
                <a:ea typeface="Arial Rounded"/>
                <a:cs typeface="Arial Rounded"/>
                <a:sym typeface="Arial Rounded"/>
              </a:rPr>
              <a:t>Activity </a:t>
            </a:r>
            <a:r>
              <a:rPr lang="en-US" sz="6000" b="1">
                <a:solidFill>
                  <a:schemeClr val="dk1"/>
                </a:solidFill>
                <a:latin typeface="Arial Rounded"/>
                <a:ea typeface="Arial Rounded"/>
                <a:cs typeface="Arial Rounded"/>
                <a:sym typeface="Arial Rounded"/>
              </a:rPr>
              <a:t>#3b – </a:t>
            </a:r>
            <a:r>
              <a:rPr lang="en-US" sz="6000" b="1">
                <a:latin typeface="Arial Rounded"/>
                <a:ea typeface="Arial Rounded"/>
                <a:cs typeface="Arial Rounded"/>
                <a:sym typeface="Arial Rounded"/>
              </a:rPr>
              <a:t>Hexbug nanos</a:t>
            </a:r>
            <a:endParaRPr sz="3000"/>
          </a:p>
        </p:txBody>
      </p:sp>
      <p:sp>
        <p:nvSpPr>
          <p:cNvPr id="106" name="Google Shape;106;p19"/>
          <p:cNvSpPr txBox="1">
            <a:spLocks noGrp="1"/>
          </p:cNvSpPr>
          <p:nvPr>
            <p:ph type="body" idx="1"/>
          </p:nvPr>
        </p:nvSpPr>
        <p:spPr>
          <a:xfrm>
            <a:off x="426900" y="966425"/>
            <a:ext cx="11338200" cy="1512000"/>
          </a:xfrm>
          <a:prstGeom prst="rect">
            <a:avLst/>
          </a:prstGeom>
          <a:noFill/>
          <a:ln>
            <a:noFill/>
          </a:ln>
        </p:spPr>
        <p:txBody>
          <a:bodyPr spcFirstLastPara="1" wrap="square" lIns="45700" tIns="45700" rIns="45700" bIns="45700" anchor="t" anchorCtr="0">
            <a:spAutoFit/>
          </a:bodyPr>
          <a:lstStyle/>
          <a:p>
            <a:pPr marL="228600" lvl="0" indent="-50800" algn="l" rtl="0">
              <a:lnSpc>
                <a:spcPct val="90000"/>
              </a:lnSpc>
              <a:spcBef>
                <a:spcPts val="0"/>
              </a:spcBef>
              <a:spcAft>
                <a:spcPts val="0"/>
              </a:spcAft>
              <a:buClr>
                <a:srgbClr val="000000"/>
              </a:buClr>
              <a:buSzPts val="2800"/>
              <a:buNone/>
            </a:pPr>
            <a:r>
              <a:rPr lang="en-US" sz="3416"/>
              <a:t>Open the case and set up the blocks to make a track and obstacles.DON’T FORCE THE BLOCKS!  JUST GENTLY PUSH THEM INTO HOLES.</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537300" y="152400"/>
            <a:ext cx="11117400" cy="801300"/>
          </a:xfrm>
          <a:prstGeom prst="rect">
            <a:avLst/>
          </a:prstGeom>
          <a:noFill/>
          <a:ln>
            <a:noFill/>
          </a:ln>
        </p:spPr>
        <p:txBody>
          <a:bodyPr spcFirstLastPara="1" wrap="square" lIns="45700" tIns="45700" rIns="45700" bIns="45700" anchor="ctr" anchorCtr="0">
            <a:normAutofit fontScale="90000"/>
          </a:bodyPr>
          <a:lstStyle/>
          <a:p>
            <a:pPr marL="0" marR="0" lvl="0" indent="0" algn="ctr" rtl="0">
              <a:lnSpc>
                <a:spcPct val="90000"/>
              </a:lnSpc>
              <a:spcBef>
                <a:spcPts val="0"/>
              </a:spcBef>
              <a:spcAft>
                <a:spcPts val="0"/>
              </a:spcAft>
              <a:buClr>
                <a:srgbClr val="000000"/>
              </a:buClr>
              <a:buSzPct val="100000"/>
              <a:buFont typeface="Arial Rounded"/>
              <a:buNone/>
            </a:pPr>
            <a:r>
              <a:rPr lang="en-US" sz="6000" b="1">
                <a:latin typeface="Arial Rounded"/>
                <a:ea typeface="Arial Rounded"/>
                <a:cs typeface="Arial Rounded"/>
                <a:sym typeface="Arial Rounded"/>
              </a:rPr>
              <a:t>Activity </a:t>
            </a:r>
            <a:r>
              <a:rPr lang="en-US" sz="6000" b="1">
                <a:solidFill>
                  <a:schemeClr val="dk1"/>
                </a:solidFill>
                <a:latin typeface="Arial Rounded"/>
                <a:ea typeface="Arial Rounded"/>
                <a:cs typeface="Arial Rounded"/>
                <a:sym typeface="Arial Rounded"/>
              </a:rPr>
              <a:t>#3c – </a:t>
            </a:r>
            <a:r>
              <a:rPr lang="en-US" sz="6000" b="1">
                <a:latin typeface="Arial Rounded"/>
                <a:ea typeface="Arial Rounded"/>
                <a:cs typeface="Arial Rounded"/>
                <a:sym typeface="Arial Rounded"/>
              </a:rPr>
              <a:t>Hexbug nanos</a:t>
            </a:r>
            <a:endParaRPr sz="3000"/>
          </a:p>
        </p:txBody>
      </p:sp>
      <p:sp>
        <p:nvSpPr>
          <p:cNvPr id="112" name="Google Shape;112;p20"/>
          <p:cNvSpPr txBox="1">
            <a:spLocks noGrp="1"/>
          </p:cNvSpPr>
          <p:nvPr>
            <p:ph type="body" idx="1"/>
          </p:nvPr>
        </p:nvSpPr>
        <p:spPr>
          <a:xfrm>
            <a:off x="7884700" y="1271700"/>
            <a:ext cx="4231200" cy="5442900"/>
          </a:xfrm>
          <a:prstGeom prst="rect">
            <a:avLst/>
          </a:prstGeom>
          <a:noFill/>
          <a:ln>
            <a:noFill/>
          </a:ln>
        </p:spPr>
        <p:txBody>
          <a:bodyPr spcFirstLastPara="1" wrap="square" lIns="45700" tIns="45700" rIns="45700" bIns="45700" anchor="t" anchorCtr="0">
            <a:normAutofit lnSpcReduction="10000"/>
          </a:bodyPr>
          <a:lstStyle/>
          <a:p>
            <a:pPr marL="228600" lvl="0" indent="-50800" algn="l" rtl="0">
              <a:lnSpc>
                <a:spcPct val="90000"/>
              </a:lnSpc>
              <a:spcBef>
                <a:spcPts val="0"/>
              </a:spcBef>
              <a:spcAft>
                <a:spcPts val="0"/>
              </a:spcAft>
              <a:buClr>
                <a:srgbClr val="000000"/>
              </a:buClr>
              <a:buSzPts val="2800"/>
              <a:buNone/>
            </a:pPr>
            <a:r>
              <a:rPr lang="en-US" sz="3200"/>
              <a:t>Once you track is set up, get a hexbug nano and turn it on starting it at the top and see if it goes where you wanted.</a:t>
            </a: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Take turns watching the hexbugs of each team.</a:t>
            </a:r>
            <a:endParaRPr sz="3200"/>
          </a:p>
          <a:p>
            <a:pPr marL="228600" lvl="0" indent="-50800" algn="l" rtl="0">
              <a:lnSpc>
                <a:spcPct val="90000"/>
              </a:lnSpc>
              <a:spcBef>
                <a:spcPts val="0"/>
              </a:spcBef>
              <a:spcAft>
                <a:spcPts val="0"/>
              </a:spcAft>
              <a:buClr>
                <a:srgbClr val="000000"/>
              </a:buClr>
              <a:buSzPts val="2800"/>
              <a:buNone/>
            </a:pPr>
            <a:endParaRPr sz="3200"/>
          </a:p>
          <a:p>
            <a:pPr marL="228600" lvl="0" indent="-50800" algn="l" rtl="0">
              <a:lnSpc>
                <a:spcPct val="90000"/>
              </a:lnSpc>
              <a:spcBef>
                <a:spcPts val="0"/>
              </a:spcBef>
              <a:spcAft>
                <a:spcPts val="0"/>
              </a:spcAft>
              <a:buClr>
                <a:srgbClr val="000000"/>
              </a:buClr>
              <a:buSzPts val="2800"/>
              <a:buNone/>
            </a:pPr>
            <a:r>
              <a:rPr lang="en-US" sz="3200"/>
              <a:t>Can you get it to go back up the ramp?</a:t>
            </a:r>
            <a:endParaRPr sz="3200"/>
          </a:p>
        </p:txBody>
      </p:sp>
      <p:pic>
        <p:nvPicPr>
          <p:cNvPr id="113" name="Google Shape;113;p20"/>
          <p:cNvPicPr preferRelativeResize="0"/>
          <p:nvPr/>
        </p:nvPicPr>
        <p:blipFill rotWithShape="1">
          <a:blip r:embed="rId3">
            <a:alphaModFix/>
          </a:blip>
          <a:srcRect t="12752" b="13107"/>
          <a:stretch/>
        </p:blipFill>
        <p:spPr>
          <a:xfrm>
            <a:off x="92800" y="1617288"/>
            <a:ext cx="7868101" cy="43749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Widescreen</PresentationFormat>
  <Paragraphs>58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vt:lpstr>
      <vt:lpstr>Calibri</vt:lpstr>
      <vt:lpstr>Times New Roman</vt:lpstr>
      <vt:lpstr>Office Theme</vt:lpstr>
      <vt:lpstr>Mattos Science Magnet Docent Program</vt:lpstr>
      <vt:lpstr>Insect Engineers</vt:lpstr>
      <vt:lpstr>Activity #1 – Observe a wasp hive </vt:lpstr>
      <vt:lpstr>Activity #2 – Test Shapes </vt:lpstr>
      <vt:lpstr>  Video on beehives and why a Hexagon shape works the best.  https://www.youtube.com/watch?v=F5rWmGe0HBI</vt:lpstr>
      <vt:lpstr>PowerPoint Presentation</vt:lpstr>
      <vt:lpstr>Activity #3a – Hexbug nanos Investigate how insects explore their environment by touch</vt:lpstr>
      <vt:lpstr>Activity #3b – Hexbug nanos</vt:lpstr>
      <vt:lpstr>Activity #3c – Hexbug nanos</vt:lpstr>
      <vt:lpstr>Activity #3 – Review the results</vt:lpstr>
      <vt:lpstr>Bigger hive!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Joyce Blueford</cp:lastModifiedBy>
  <cp:revision>1</cp:revision>
  <dcterms:modified xsi:type="dcterms:W3CDTF">2024-07-20T20:57:38Z</dcterms:modified>
</cp:coreProperties>
</file>