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69" r:id="rId5"/>
    <p:sldId id="270" r:id="rId6"/>
    <p:sldId id="259" r:id="rId7"/>
    <p:sldId id="266" r:id="rId8"/>
    <p:sldId id="267" r:id="rId9"/>
    <p:sldId id="268" r:id="rId10"/>
    <p:sldId id="271" r:id="rId11"/>
    <p:sldId id="272" r:id="rId12"/>
    <p:sldId id="273" r:id="rId13"/>
    <p:sldId id="275" r:id="rId14"/>
    <p:sldId id="277" r:id="rId15"/>
    <p:sldId id="276"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0" i="0" u="none" strike="noStrike" cap="none" dirty="0">
                <a:solidFill>
                  <a:srgbClr val="000000"/>
                </a:solidFill>
                <a:latin typeface="Arial"/>
                <a:ea typeface="Arial"/>
                <a:cs typeface="Arial"/>
                <a:sym typeface="Arial"/>
              </a:rPr>
              <a:t>Students learn about bees and their importance to pollination. They also learn that many fly species look like bees (mimic) to take advantage of predators' wariness of getting stung. Activities include using UV light to see how flowers and pollen look to bees and playing a game to see if they can use clues about flies and bees to figure out which are real bees and which are mimics.</a:t>
            </a:r>
            <a:endParaRPr dirty="0"/>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674bbd654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674bbd654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idx="4294967295"/>
          </p:nvPr>
        </p:nvSpPr>
        <p:spPr>
          <a:xfrm>
            <a:off x="3035525" y="911744"/>
            <a:ext cx="8472000" cy="1655700"/>
          </a:xfrm>
          <a:prstGeom prst="rect">
            <a:avLst/>
          </a:prstGeom>
          <a:noFill/>
          <a:ln>
            <a:noFill/>
          </a:ln>
        </p:spPr>
        <p:txBody>
          <a:bodyPr spcFirstLastPara="1" wrap="square" lIns="45700" tIns="45700" rIns="45700" bIns="45700" anchor="b" anchorCtr="0">
            <a:normAutofit/>
          </a:bodyPr>
          <a:lstStyle/>
          <a:p>
            <a:pPr marL="0" marR="0" lvl="0" indent="0" algn="ctr" rtl="0">
              <a:lnSpc>
                <a:spcPct val="90000"/>
              </a:lnSpc>
              <a:spcBef>
                <a:spcPts val="0"/>
              </a:spcBef>
              <a:spcAft>
                <a:spcPts val="0"/>
              </a:spcAft>
              <a:buClr>
                <a:srgbClr val="FF0000"/>
              </a:buClr>
              <a:buSzPts val="5400"/>
              <a:buFont typeface="Arial Rounded"/>
              <a:buNone/>
            </a:pPr>
            <a:r>
              <a:rPr lang="en-US" sz="5400" b="1" i="0" u="none" strike="noStrike" cap="none">
                <a:solidFill>
                  <a:srgbClr val="FF0000"/>
                </a:solidFill>
                <a:latin typeface="Arial Rounded"/>
                <a:ea typeface="Arial Rounded"/>
                <a:cs typeface="Arial Rounded"/>
                <a:sym typeface="Arial Rounded"/>
              </a:rPr>
              <a:t>Mattos Science Magnet</a:t>
            </a:r>
            <a:br>
              <a:rPr lang="en-US" sz="5400" b="1" i="0" u="none" strike="noStrike" cap="none">
                <a:solidFill>
                  <a:srgbClr val="FF0000"/>
                </a:solidFill>
                <a:latin typeface="Arial Rounded"/>
                <a:ea typeface="Arial Rounded"/>
                <a:cs typeface="Arial Rounded"/>
                <a:sym typeface="Arial Rounded"/>
              </a:rPr>
            </a:br>
            <a:r>
              <a:rPr lang="en-US" sz="5400" b="1" i="0" u="none" strike="noStrike" cap="none">
                <a:solidFill>
                  <a:srgbClr val="FF0000"/>
                </a:solidFill>
                <a:latin typeface="Arial Rounded"/>
                <a:ea typeface="Arial Rounded"/>
                <a:cs typeface="Arial Rounded"/>
                <a:sym typeface="Arial Rounded"/>
              </a:rPr>
              <a:t>Docent Program</a:t>
            </a:r>
            <a:endParaRPr sz="4400" b="1" i="0" u="none" strike="noStrike" cap="none">
              <a:solidFill>
                <a:schemeClr val="dk1"/>
              </a:solidFill>
              <a:latin typeface="Arial Rounded"/>
              <a:ea typeface="Arial Rounded"/>
              <a:cs typeface="Arial Rounded"/>
              <a:sym typeface="Arial Rounded"/>
            </a:endParaRPr>
          </a:p>
        </p:txBody>
      </p:sp>
      <p:sp>
        <p:nvSpPr>
          <p:cNvPr id="89" name="Google Shape;89;p13"/>
          <p:cNvSpPr txBox="1">
            <a:spLocks noGrp="1"/>
          </p:cNvSpPr>
          <p:nvPr>
            <p:ph type="subTitle" idx="4294967295"/>
          </p:nvPr>
        </p:nvSpPr>
        <p:spPr>
          <a:xfrm>
            <a:off x="716943" y="3429001"/>
            <a:ext cx="10758114" cy="1783080"/>
          </a:xfrm>
          <a:prstGeom prst="rect">
            <a:avLst/>
          </a:prstGeom>
          <a:noFill/>
          <a:ln>
            <a:noFill/>
          </a:ln>
        </p:spPr>
        <p:txBody>
          <a:bodyPr spcFirstLastPara="1" wrap="square" lIns="45700" tIns="45700" rIns="45700" bIns="45700" anchor="t" anchorCtr="0">
            <a:normAutofit lnSpcReduction="10000"/>
          </a:bodyPr>
          <a:lstStyle/>
          <a:p>
            <a:pPr marL="0" marR="0" lvl="0" indent="0" algn="ctr" rtl="0">
              <a:lnSpc>
                <a:spcPct val="90000"/>
              </a:lnSpc>
              <a:spcBef>
                <a:spcPts val="1000"/>
              </a:spcBef>
              <a:spcAft>
                <a:spcPts val="0"/>
              </a:spcAft>
              <a:buClr>
                <a:srgbClr val="000000"/>
              </a:buClr>
              <a:buSzPct val="100000"/>
              <a:buFont typeface="Arial"/>
              <a:buNone/>
            </a:pPr>
            <a:r>
              <a:rPr lang="en-US" sz="4000" b="1" dirty="0">
                <a:solidFill>
                  <a:srgbClr val="000000"/>
                </a:solidFill>
                <a:latin typeface="Arial Rounded"/>
                <a:ea typeface="Arial Rounded"/>
                <a:cs typeface="Arial Rounded"/>
                <a:sym typeface="Arial Rounded"/>
              </a:rPr>
              <a:t>Third</a:t>
            </a:r>
            <a:r>
              <a:rPr lang="en-US" sz="4000" b="1" i="0" u="none" strike="noStrike" cap="none" dirty="0">
                <a:solidFill>
                  <a:srgbClr val="000000"/>
                </a:solidFill>
                <a:latin typeface="Arial Rounded"/>
                <a:ea typeface="Arial Rounded"/>
                <a:cs typeface="Arial Rounded"/>
                <a:sym typeface="Arial Rounded"/>
              </a:rPr>
              <a:t> grade  </a:t>
            </a:r>
            <a:endParaRPr dirty="0"/>
          </a:p>
          <a:p>
            <a:pPr marL="0" marR="0" lvl="0" indent="0" algn="ctr" rtl="0">
              <a:lnSpc>
                <a:spcPct val="90000"/>
              </a:lnSpc>
              <a:spcBef>
                <a:spcPts val="1000"/>
              </a:spcBef>
              <a:spcAft>
                <a:spcPts val="0"/>
              </a:spcAft>
              <a:buClr>
                <a:srgbClr val="000000"/>
              </a:buClr>
              <a:buSzPct val="100000"/>
              <a:buFont typeface="Arial"/>
              <a:buNone/>
            </a:pPr>
            <a:r>
              <a:rPr lang="en-US" sz="4000" b="1" i="0" u="none" strike="noStrike" cap="none" dirty="0">
                <a:solidFill>
                  <a:srgbClr val="000000"/>
                </a:solidFill>
                <a:latin typeface="Arial Rounded"/>
                <a:ea typeface="Arial Rounded"/>
                <a:cs typeface="Arial Rounded"/>
                <a:sym typeface="Arial Rounded"/>
              </a:rPr>
              <a:t>Lesson 5. Bees, Flies and Mimicry</a:t>
            </a:r>
            <a:br>
              <a:rPr lang="en-US" sz="1400" b="0" i="0" u="none" strike="noStrike" cap="none" dirty="0">
                <a:solidFill>
                  <a:srgbClr val="000000"/>
                </a:solidFill>
                <a:latin typeface="Arial"/>
                <a:ea typeface="Arial"/>
                <a:cs typeface="Arial"/>
                <a:sym typeface="Arial"/>
              </a:rPr>
            </a:br>
            <a:br>
              <a:rPr lang="en-US" sz="1400" b="0" i="0" u="none" strike="noStrike" cap="none" dirty="0">
                <a:solidFill>
                  <a:srgbClr val="000000"/>
                </a:solidFill>
                <a:latin typeface="Arial"/>
                <a:ea typeface="Arial"/>
                <a:cs typeface="Arial"/>
                <a:sym typeface="Arial"/>
              </a:rPr>
            </a:br>
            <a:endParaRPr sz="1400" b="1"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ct val="100000"/>
              <a:buFont typeface="Arial"/>
              <a:buNone/>
            </a:pPr>
            <a:endParaRPr sz="2000" b="0" i="0" u="none" strike="noStrike" cap="none" dirty="0">
              <a:solidFill>
                <a:srgbClr val="000000"/>
              </a:solidFill>
              <a:latin typeface="Arial"/>
              <a:ea typeface="Arial"/>
              <a:cs typeface="Arial"/>
              <a:sym typeface="Arial"/>
            </a:endParaRPr>
          </a:p>
        </p:txBody>
      </p:sp>
      <p:pic>
        <p:nvPicPr>
          <p:cNvPr id="91" name="Google Shape;91;p13" descr="Image result for bee pollinating flower"/>
          <p:cNvPicPr preferRelativeResize="0"/>
          <p:nvPr/>
        </p:nvPicPr>
        <p:blipFill rotWithShape="1">
          <a:blip r:embed="rId3">
            <a:alphaModFix/>
          </a:blip>
          <a:srcRect/>
          <a:stretch/>
        </p:blipFill>
        <p:spPr>
          <a:xfrm>
            <a:off x="381776" y="769373"/>
            <a:ext cx="2993668" cy="2228850"/>
          </a:xfrm>
          <a:prstGeom prst="rect">
            <a:avLst/>
          </a:prstGeom>
          <a:noFill/>
          <a:ln>
            <a:noFill/>
          </a:ln>
        </p:spPr>
      </p:pic>
      <p:sp>
        <p:nvSpPr>
          <p:cNvPr id="2" name="TextBox 1">
            <a:extLst>
              <a:ext uri="{FF2B5EF4-FFF2-40B4-BE49-F238E27FC236}">
                <a16:creationId xmlns:a16="http://schemas.microsoft.com/office/drawing/2014/main" id="{4A8B5C84-B8A1-D556-DB5E-D90504483FD6}"/>
              </a:ext>
            </a:extLst>
          </p:cNvPr>
          <p:cNvSpPr txBox="1"/>
          <p:nvPr/>
        </p:nvSpPr>
        <p:spPr>
          <a:xfrm>
            <a:off x="7720618" y="5439351"/>
            <a:ext cx="323071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br>
              <a:rPr lang="en-US" dirty="0"/>
            </a:br>
            <a:r>
              <a:rPr lang="en-US" dirty="0"/>
              <a:t>Math Science Nucleus ©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8" descr="An adult male hover fly, Allograpta obliqua (Say). "/>
          <p:cNvPicPr preferRelativeResize="0"/>
          <p:nvPr/>
        </p:nvPicPr>
        <p:blipFill rotWithShape="1">
          <a:blip r:embed="rId3">
            <a:alphaModFix/>
          </a:blip>
          <a:srcRect l="4817" r="6721"/>
          <a:stretch/>
        </p:blipFill>
        <p:spPr>
          <a:xfrm>
            <a:off x="2056435" y="2007173"/>
            <a:ext cx="3734765" cy="3124200"/>
          </a:xfrm>
          <a:prstGeom prst="rect">
            <a:avLst/>
          </a:prstGeom>
          <a:noFill/>
          <a:ln>
            <a:noFill/>
          </a:ln>
        </p:spPr>
      </p:pic>
      <p:pic>
        <p:nvPicPr>
          <p:cNvPr id="202" name="Google Shape;202;p28"/>
          <p:cNvPicPr preferRelativeResize="0">
            <a:picLocks noGrp="1"/>
          </p:cNvPicPr>
          <p:nvPr>
            <p:ph type="body" idx="1"/>
          </p:nvPr>
        </p:nvPicPr>
        <p:blipFill rotWithShape="1">
          <a:blip r:embed="rId4">
            <a:alphaModFix/>
          </a:blip>
          <a:srcRect l="3263" t="7074" r="5991" b="5022"/>
          <a:stretch/>
        </p:blipFill>
        <p:spPr>
          <a:xfrm>
            <a:off x="5869329" y="1894710"/>
            <a:ext cx="4800601" cy="3376135"/>
          </a:xfrm>
          <a:prstGeom prst="rect">
            <a:avLst/>
          </a:prstGeom>
          <a:noFill/>
          <a:ln>
            <a:noFill/>
          </a:ln>
        </p:spPr>
      </p:pic>
      <p:sp>
        <p:nvSpPr>
          <p:cNvPr id="203" name="Google Shape;203;p28"/>
          <p:cNvSpPr txBox="1"/>
          <p:nvPr/>
        </p:nvSpPr>
        <p:spPr>
          <a:xfrm>
            <a:off x="1905000" y="1551809"/>
            <a:ext cx="5638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Color the fly and the bee so they look similar </a:t>
            </a:r>
            <a:endParaRPr/>
          </a:p>
        </p:txBody>
      </p:sp>
      <p:sp>
        <p:nvSpPr>
          <p:cNvPr id="204" name="Google Shape;204;p28"/>
          <p:cNvSpPr txBox="1"/>
          <p:nvPr/>
        </p:nvSpPr>
        <p:spPr>
          <a:xfrm>
            <a:off x="6400800" y="5297277"/>
            <a:ext cx="38862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This is a _______________.  It has ______ wings, bigger/smaller eyes, long/short antenna.  Has/doesn’t have a stinger. </a:t>
            </a:r>
            <a:endParaRPr/>
          </a:p>
        </p:txBody>
      </p:sp>
      <p:sp>
        <p:nvSpPr>
          <p:cNvPr id="205" name="Google Shape;205;p28"/>
          <p:cNvSpPr/>
          <p:nvPr/>
        </p:nvSpPr>
        <p:spPr>
          <a:xfrm>
            <a:off x="1863525" y="5435776"/>
            <a:ext cx="3927675"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This is a _______________.  It has ______ wings, bigger/smaller eyes, long/short antenna.  Has/doesn’t have a stinger. </a:t>
            </a:r>
            <a:endParaRPr/>
          </a:p>
        </p:txBody>
      </p:sp>
      <p:sp>
        <p:nvSpPr>
          <p:cNvPr id="206" name="Google Shape;206;p28"/>
          <p:cNvSpPr txBox="1"/>
          <p:nvPr/>
        </p:nvSpPr>
        <p:spPr>
          <a:xfrm>
            <a:off x="1880886" y="1024291"/>
            <a:ext cx="46411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INSECT MIMICRY</a:t>
            </a:r>
            <a:endParaRPr/>
          </a:p>
        </p:txBody>
      </p:sp>
      <p:cxnSp>
        <p:nvCxnSpPr>
          <p:cNvPr id="207" name="Google Shape;207;p28"/>
          <p:cNvCxnSpPr/>
          <p:nvPr/>
        </p:nvCxnSpPr>
        <p:spPr>
          <a:xfrm>
            <a:off x="8343900" y="4992477"/>
            <a:ext cx="0" cy="152400"/>
          </a:xfrm>
          <a:prstGeom prst="straightConnector1">
            <a:avLst/>
          </a:prstGeom>
          <a:noFill/>
          <a:ln w="38100" cap="flat" cmpd="sng">
            <a:solidFill>
              <a:schemeClr val="dk1"/>
            </a:solidFill>
            <a:prstDash val="solid"/>
            <a:miter lim="800000"/>
            <a:headEnd type="none" w="sm" len="sm"/>
            <a:tailEnd type="none" w="sm" len="sm"/>
          </a:ln>
        </p:spPr>
      </p:cxnSp>
      <p:sp>
        <p:nvSpPr>
          <p:cNvPr id="208" name="Google Shape;208;p28"/>
          <p:cNvSpPr txBox="1">
            <a:spLocks noGrp="1"/>
          </p:cNvSpPr>
          <p:nvPr>
            <p:ph type="title"/>
          </p:nvPr>
        </p:nvSpPr>
        <p:spPr>
          <a:xfrm>
            <a:off x="528811" y="111738"/>
            <a:ext cx="113913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Rounded"/>
              <a:buNone/>
            </a:pPr>
            <a:r>
              <a:rPr lang="en-US" b="1">
                <a:latin typeface="Arial Rounded"/>
                <a:ea typeface="Arial Rounded"/>
                <a:cs typeface="Arial Rounded"/>
                <a:sym typeface="Arial Rounded"/>
              </a:rPr>
              <a:t>Activity 3 -- Worksheets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528811" y="111738"/>
            <a:ext cx="1139144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Rounded"/>
              <a:buNone/>
            </a:pPr>
            <a:r>
              <a:rPr lang="en-US" b="1">
                <a:latin typeface="Arial Rounded"/>
                <a:ea typeface="Arial Rounded"/>
                <a:cs typeface="Arial Rounded"/>
                <a:sym typeface="Arial Rounded"/>
              </a:rPr>
              <a:t>Activity 4 -- Use what you learned to find the 5 bees</a:t>
            </a:r>
            <a:endParaRPr/>
          </a:p>
        </p:txBody>
      </p:sp>
      <p:pic>
        <p:nvPicPr>
          <p:cNvPr id="214" name="Google Shape;214;p29"/>
          <p:cNvPicPr preferRelativeResize="0"/>
          <p:nvPr/>
        </p:nvPicPr>
        <p:blipFill rotWithShape="1">
          <a:blip r:embed="rId3">
            <a:alphaModFix/>
          </a:blip>
          <a:srcRect/>
          <a:stretch/>
        </p:blipFill>
        <p:spPr>
          <a:xfrm>
            <a:off x="3048000" y="1524000"/>
            <a:ext cx="6400800" cy="4876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3749039" y="111738"/>
            <a:ext cx="81712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Rounded"/>
              <a:buNone/>
            </a:pPr>
            <a:r>
              <a:rPr lang="en-US" dirty="0"/>
              <a:t>  The 5 bees are:</a:t>
            </a:r>
            <a:endParaRPr dirty="0"/>
          </a:p>
        </p:txBody>
      </p:sp>
      <p:pic>
        <p:nvPicPr>
          <p:cNvPr id="220" name="Google Shape;220;p30"/>
          <p:cNvPicPr preferRelativeResize="0"/>
          <p:nvPr/>
        </p:nvPicPr>
        <p:blipFill rotWithShape="1">
          <a:blip r:embed="rId3">
            <a:alphaModFix/>
          </a:blip>
          <a:srcRect/>
          <a:stretch/>
        </p:blipFill>
        <p:spPr>
          <a:xfrm>
            <a:off x="3048000" y="1524000"/>
            <a:ext cx="6400800" cy="4876800"/>
          </a:xfrm>
          <a:prstGeom prst="rect">
            <a:avLst/>
          </a:prstGeom>
          <a:noFill/>
          <a:ln>
            <a:noFill/>
          </a:ln>
        </p:spPr>
      </p:pic>
      <p:sp>
        <p:nvSpPr>
          <p:cNvPr id="221" name="Google Shape;221;p30"/>
          <p:cNvSpPr/>
          <p:nvPr/>
        </p:nvSpPr>
        <p:spPr>
          <a:xfrm>
            <a:off x="3161841" y="1524000"/>
            <a:ext cx="1277957" cy="154970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30"/>
          <p:cNvSpPr/>
          <p:nvPr/>
        </p:nvSpPr>
        <p:spPr>
          <a:xfrm>
            <a:off x="4504061" y="1577247"/>
            <a:ext cx="1277957" cy="154970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30"/>
          <p:cNvSpPr/>
          <p:nvPr/>
        </p:nvSpPr>
        <p:spPr>
          <a:xfrm>
            <a:off x="7852274" y="4717055"/>
            <a:ext cx="1277957" cy="154970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30"/>
          <p:cNvSpPr/>
          <p:nvPr/>
        </p:nvSpPr>
        <p:spPr>
          <a:xfrm>
            <a:off x="4522424" y="3176530"/>
            <a:ext cx="1277957" cy="154970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30"/>
          <p:cNvSpPr/>
          <p:nvPr/>
        </p:nvSpPr>
        <p:spPr>
          <a:xfrm>
            <a:off x="3048000" y="3187547"/>
            <a:ext cx="1277957" cy="154970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txBox="1">
            <a:spLocks noGrp="1"/>
          </p:cNvSpPr>
          <p:nvPr>
            <p:ph type="title"/>
          </p:nvPr>
        </p:nvSpPr>
        <p:spPr>
          <a:xfrm>
            <a:off x="2647610" y="557174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Rounded"/>
              <a:buNone/>
            </a:pPr>
            <a:r>
              <a:rPr lang="en-US" sz="3600" b="1" dirty="0">
                <a:latin typeface="Arial Rounded"/>
                <a:ea typeface="Arial Rounded"/>
                <a:cs typeface="Arial Rounded"/>
                <a:sym typeface="Arial Rounded"/>
              </a:rPr>
              <a:t>They are all mimic flies!!</a:t>
            </a:r>
            <a:endParaRPr sz="3600" dirty="0"/>
          </a:p>
        </p:txBody>
      </p:sp>
      <p:pic>
        <p:nvPicPr>
          <p:cNvPr id="237" name="Google Shape;237;p32"/>
          <p:cNvPicPr preferRelativeResize="0"/>
          <p:nvPr/>
        </p:nvPicPr>
        <p:blipFill rotWithShape="1">
          <a:blip r:embed="rId3">
            <a:alphaModFix/>
          </a:blip>
          <a:srcRect/>
          <a:stretch/>
        </p:blipFill>
        <p:spPr>
          <a:xfrm>
            <a:off x="2770632" y="1167384"/>
            <a:ext cx="6495288" cy="4191000"/>
          </a:xfrm>
          <a:prstGeom prst="rect">
            <a:avLst/>
          </a:prstGeom>
          <a:noFill/>
          <a:ln>
            <a:noFill/>
          </a:ln>
        </p:spPr>
      </p:pic>
      <p:sp>
        <p:nvSpPr>
          <p:cNvPr id="2" name="Google Shape;230;p31">
            <a:extLst>
              <a:ext uri="{FF2B5EF4-FFF2-40B4-BE49-F238E27FC236}">
                <a16:creationId xmlns:a16="http://schemas.microsoft.com/office/drawing/2014/main" id="{3CFD86A6-C732-A19E-96FB-391DF5C5D574}"/>
              </a:ext>
            </a:extLst>
          </p:cNvPr>
          <p:cNvSpPr txBox="1">
            <a:spLocks/>
          </p:cNvSpPr>
          <p:nvPr/>
        </p:nvSpPr>
        <p:spPr>
          <a:xfrm>
            <a:off x="1336970" y="77270"/>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Arial Rounded"/>
              <a:buNone/>
            </a:pPr>
            <a:r>
              <a:rPr lang="en-US" b="1" dirty="0">
                <a:latin typeface="Arial Rounded"/>
                <a:ea typeface="Arial Rounded"/>
                <a:cs typeface="Arial Rounded"/>
                <a:sym typeface="Arial Rounded"/>
              </a:rPr>
              <a:t>Are these flies, bees or wasps?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C07C-2C70-611D-8062-33F1B7629358}"/>
              </a:ext>
            </a:extLst>
          </p:cNvPr>
          <p:cNvSpPr>
            <a:spLocks noGrp="1"/>
          </p:cNvSpPr>
          <p:nvPr>
            <p:ph type="title"/>
          </p:nvPr>
        </p:nvSpPr>
        <p:spPr>
          <a:xfrm>
            <a:off x="2715768" y="365125"/>
            <a:ext cx="8638032" cy="1325563"/>
          </a:xfrm>
        </p:spPr>
        <p:txBody>
          <a:bodyPr/>
          <a:lstStyle/>
          <a:p>
            <a:r>
              <a:rPr lang="en-US" dirty="0"/>
              <a:t>Make a bee and a fly</a:t>
            </a:r>
          </a:p>
        </p:txBody>
      </p:sp>
      <p:pic>
        <p:nvPicPr>
          <p:cNvPr id="5" name="Picture 4">
            <a:extLst>
              <a:ext uri="{FF2B5EF4-FFF2-40B4-BE49-F238E27FC236}">
                <a16:creationId xmlns:a16="http://schemas.microsoft.com/office/drawing/2014/main" id="{0FDE8490-965C-13BD-F5A8-5FC1A0ED134A}"/>
              </a:ext>
            </a:extLst>
          </p:cNvPr>
          <p:cNvPicPr>
            <a:picLocks noChangeAspect="1"/>
          </p:cNvPicPr>
          <p:nvPr/>
        </p:nvPicPr>
        <p:blipFill>
          <a:blip r:embed="rId2"/>
          <a:stretch>
            <a:fillRect/>
          </a:stretch>
        </p:blipFill>
        <p:spPr>
          <a:xfrm>
            <a:off x="2075688" y="1297012"/>
            <a:ext cx="6877621" cy="5293247"/>
          </a:xfrm>
          <a:prstGeom prst="rect">
            <a:avLst/>
          </a:prstGeom>
        </p:spPr>
      </p:pic>
    </p:spTree>
    <p:extLst>
      <p:ext uri="{BB962C8B-B14F-4D97-AF65-F5344CB8AC3E}">
        <p14:creationId xmlns:p14="http://schemas.microsoft.com/office/powerpoint/2010/main" val="1752337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Rounded"/>
              <a:buNone/>
            </a:pPr>
            <a:r>
              <a:rPr lang="en-US" b="1">
                <a:latin typeface="Arial Rounded"/>
                <a:ea typeface="Arial Rounded"/>
                <a:cs typeface="Arial Rounded"/>
                <a:sym typeface="Arial Rounded"/>
              </a:rPr>
              <a:t>Review:</a:t>
            </a:r>
            <a:endParaRPr/>
          </a:p>
        </p:txBody>
      </p:sp>
      <p:sp>
        <p:nvSpPr>
          <p:cNvPr id="243" name="Google Shape;243;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latin typeface="Arial Rounded"/>
                <a:ea typeface="Arial Rounded"/>
                <a:cs typeface="Arial Rounded"/>
                <a:sym typeface="Arial Rounded"/>
              </a:rPr>
              <a:t>Bees are very important to us as pollinators and are amazing.  We need to provide them with a good habitat and lots of flowers.</a:t>
            </a:r>
            <a:endParaRPr/>
          </a:p>
          <a:p>
            <a:pPr marL="228600" lvl="0" indent="-228600" algn="l" rtl="0">
              <a:lnSpc>
                <a:spcPct val="90000"/>
              </a:lnSpc>
              <a:spcBef>
                <a:spcPts val="1000"/>
              </a:spcBef>
              <a:spcAft>
                <a:spcPts val="0"/>
              </a:spcAft>
              <a:buClr>
                <a:schemeClr val="dk1"/>
              </a:buClr>
              <a:buSzPts val="2800"/>
              <a:buChar char="•"/>
            </a:pPr>
            <a:r>
              <a:rPr lang="en-US" b="1">
                <a:latin typeface="Arial Rounded"/>
                <a:ea typeface="Arial Rounded"/>
                <a:cs typeface="Arial Rounded"/>
                <a:sym typeface="Arial Rounded"/>
              </a:rPr>
              <a:t>Bees can see parts of flowers differently than we do.</a:t>
            </a:r>
            <a:endParaRPr/>
          </a:p>
          <a:p>
            <a:pPr marL="228600" lvl="0" indent="-228600" algn="l" rtl="0">
              <a:lnSpc>
                <a:spcPct val="90000"/>
              </a:lnSpc>
              <a:spcBef>
                <a:spcPts val="1000"/>
              </a:spcBef>
              <a:spcAft>
                <a:spcPts val="0"/>
              </a:spcAft>
              <a:buClr>
                <a:schemeClr val="dk1"/>
              </a:buClr>
              <a:buSzPts val="2800"/>
              <a:buChar char="•"/>
            </a:pPr>
            <a:r>
              <a:rPr lang="en-US" b="1">
                <a:latin typeface="Arial Rounded"/>
                <a:ea typeface="Arial Rounded"/>
                <a:cs typeface="Arial Rounded"/>
                <a:sym typeface="Arial Rounded"/>
              </a:rPr>
              <a:t>Some animals and plants mimic (copy) traits of dangerous animals or plants to protect themselves.  Flies can look and sound like bees or wasps.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4" descr="Feed Bees with Dandelions Please! - Bee Mission"/>
          <p:cNvPicPr preferRelativeResize="0"/>
          <p:nvPr/>
        </p:nvPicPr>
        <p:blipFill rotWithShape="1">
          <a:blip r:embed="rId3">
            <a:alphaModFix/>
          </a:blip>
          <a:srcRect/>
          <a:stretch/>
        </p:blipFill>
        <p:spPr>
          <a:xfrm>
            <a:off x="450979" y="806316"/>
            <a:ext cx="5019578" cy="5454210"/>
          </a:xfrm>
          <a:prstGeom prst="rect">
            <a:avLst/>
          </a:prstGeom>
          <a:noFill/>
          <a:ln>
            <a:noFill/>
          </a:ln>
        </p:spPr>
      </p:pic>
      <p:pic>
        <p:nvPicPr>
          <p:cNvPr id="97" name="Google Shape;97;p14" descr="The Real Scoop On Dandelions And Honeybees - Blog | Nature's Seed"/>
          <p:cNvPicPr preferRelativeResize="0"/>
          <p:nvPr/>
        </p:nvPicPr>
        <p:blipFill rotWithShape="1">
          <a:blip r:embed="rId4">
            <a:alphaModFix/>
          </a:blip>
          <a:srcRect/>
          <a:stretch/>
        </p:blipFill>
        <p:spPr>
          <a:xfrm>
            <a:off x="5778565" y="2088576"/>
            <a:ext cx="5214938" cy="4171950"/>
          </a:xfrm>
          <a:prstGeom prst="rect">
            <a:avLst/>
          </a:prstGeom>
          <a:noFill/>
          <a:ln>
            <a:noFill/>
          </a:ln>
        </p:spPr>
      </p:pic>
      <p:sp>
        <p:nvSpPr>
          <p:cNvPr id="98" name="Google Shape;98;p14"/>
          <p:cNvSpPr txBox="1"/>
          <p:nvPr/>
        </p:nvSpPr>
        <p:spPr>
          <a:xfrm>
            <a:off x="5850294" y="709127"/>
            <a:ext cx="530911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dk1"/>
                </a:solidFill>
                <a:latin typeface="Arial Rounded"/>
                <a:ea typeface="Arial Rounded"/>
                <a:cs typeface="Arial Rounded"/>
                <a:sym typeface="Arial Rounded"/>
              </a:rPr>
              <a:t>Bees         </a:t>
            </a:r>
            <a:endParaRPr/>
          </a:p>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pollinators, eat nectar and pollen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5" descr="Carpenter bee | Bee, Animals beautiful, Cute animals"/>
          <p:cNvPicPr preferRelativeResize="0"/>
          <p:nvPr/>
        </p:nvPicPr>
        <p:blipFill rotWithShape="1">
          <a:blip r:embed="rId3">
            <a:alphaModFix/>
          </a:blip>
          <a:srcRect/>
          <a:stretch/>
        </p:blipFill>
        <p:spPr>
          <a:xfrm>
            <a:off x="3665433" y="381000"/>
            <a:ext cx="3176068" cy="3305174"/>
          </a:xfrm>
          <a:prstGeom prst="rect">
            <a:avLst/>
          </a:prstGeom>
          <a:noFill/>
          <a:ln>
            <a:noFill/>
          </a:ln>
        </p:spPr>
      </p:pic>
      <p:pic>
        <p:nvPicPr>
          <p:cNvPr id="104" name="Google Shape;104;p15"/>
          <p:cNvPicPr preferRelativeResize="0"/>
          <p:nvPr/>
        </p:nvPicPr>
        <p:blipFill rotWithShape="1">
          <a:blip r:embed="rId4">
            <a:alphaModFix/>
          </a:blip>
          <a:srcRect/>
          <a:stretch/>
        </p:blipFill>
        <p:spPr>
          <a:xfrm>
            <a:off x="7204595" y="381000"/>
            <a:ext cx="4214225" cy="3048264"/>
          </a:xfrm>
          <a:prstGeom prst="rect">
            <a:avLst/>
          </a:prstGeom>
          <a:noFill/>
          <a:ln>
            <a:noFill/>
          </a:ln>
        </p:spPr>
      </p:pic>
      <p:pic>
        <p:nvPicPr>
          <p:cNvPr id="105" name="Google Shape;105;p15" descr="California Carpenter Bee (A Small Selection of Los Angeles Area ..."/>
          <p:cNvPicPr preferRelativeResize="0"/>
          <p:nvPr/>
        </p:nvPicPr>
        <p:blipFill rotWithShape="1">
          <a:blip r:embed="rId5">
            <a:alphaModFix/>
          </a:blip>
          <a:srcRect/>
          <a:stretch/>
        </p:blipFill>
        <p:spPr>
          <a:xfrm>
            <a:off x="740904" y="381000"/>
            <a:ext cx="2529791" cy="3524250"/>
          </a:xfrm>
          <a:prstGeom prst="rect">
            <a:avLst/>
          </a:prstGeom>
          <a:noFill/>
          <a:ln>
            <a:noFill/>
          </a:ln>
        </p:spPr>
      </p:pic>
      <p:pic>
        <p:nvPicPr>
          <p:cNvPr id="106" name="Google Shape;106;p15"/>
          <p:cNvPicPr preferRelativeResize="0"/>
          <p:nvPr/>
        </p:nvPicPr>
        <p:blipFill rotWithShape="1">
          <a:blip r:embed="rId6">
            <a:alphaModFix/>
          </a:blip>
          <a:srcRect/>
          <a:stretch/>
        </p:blipFill>
        <p:spPr>
          <a:xfrm>
            <a:off x="4456047" y="4003798"/>
            <a:ext cx="3398749" cy="2313309"/>
          </a:xfrm>
          <a:prstGeom prst="rect">
            <a:avLst/>
          </a:prstGeom>
          <a:noFill/>
          <a:ln>
            <a:noFill/>
          </a:ln>
        </p:spPr>
      </p:pic>
      <p:pic>
        <p:nvPicPr>
          <p:cNvPr id="107" name="Google Shape;107;p15"/>
          <p:cNvPicPr preferRelativeResize="0"/>
          <p:nvPr/>
        </p:nvPicPr>
        <p:blipFill rotWithShape="1">
          <a:blip r:embed="rId7">
            <a:alphaModFix/>
          </a:blip>
          <a:srcRect/>
          <a:stretch/>
        </p:blipFill>
        <p:spPr>
          <a:xfrm>
            <a:off x="740904" y="4277328"/>
            <a:ext cx="3322528" cy="2039780"/>
          </a:xfrm>
          <a:prstGeom prst="rect">
            <a:avLst/>
          </a:prstGeom>
          <a:noFill/>
          <a:ln>
            <a:noFill/>
          </a:ln>
        </p:spPr>
      </p:pic>
      <p:sp>
        <p:nvSpPr>
          <p:cNvPr id="108" name="Google Shape;108;p15"/>
          <p:cNvSpPr txBox="1"/>
          <p:nvPr/>
        </p:nvSpPr>
        <p:spPr>
          <a:xfrm>
            <a:off x="8333196" y="4003800"/>
            <a:ext cx="31179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Rounded"/>
                <a:ea typeface="Arial Rounded"/>
                <a:cs typeface="Arial Rounded"/>
                <a:sym typeface="Arial Rounded"/>
              </a:rPr>
              <a:t>Not all bees are honey bees that produce hives.  Some are solitary bees.</a:t>
            </a:r>
            <a:endParaRPr/>
          </a:p>
          <a:p>
            <a:pPr marL="0" marR="0" lvl="0" indent="0" algn="l" rtl="0">
              <a:spcBef>
                <a:spcPts val="0"/>
              </a:spcBef>
              <a:spcAft>
                <a:spcPts val="0"/>
              </a:spcAft>
              <a:buNone/>
            </a:pPr>
            <a:endParaRPr sz="18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1800" b="1">
                <a:solidFill>
                  <a:schemeClr val="dk1"/>
                </a:solidFill>
                <a:latin typeface="Arial Rounded"/>
                <a:ea typeface="Arial Rounded"/>
                <a:cs typeface="Arial Rounded"/>
                <a:sym typeface="Arial Rounded"/>
              </a:rPr>
              <a:t>The top ones are solitary types.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Rounded"/>
              <a:buNone/>
            </a:pPr>
            <a:r>
              <a:rPr lang="en-US" sz="4000" b="1">
                <a:latin typeface="Arial Rounded"/>
                <a:ea typeface="Arial Rounded"/>
                <a:cs typeface="Arial Rounded"/>
                <a:sym typeface="Arial Rounded"/>
              </a:rPr>
              <a:t>BEE</a:t>
            </a:r>
            <a:br>
              <a:rPr lang="en-US" sz="4000" b="1">
                <a:latin typeface="Arial Rounded"/>
                <a:ea typeface="Arial Rounded"/>
                <a:cs typeface="Arial Rounded"/>
                <a:sym typeface="Arial Rounded"/>
              </a:rPr>
            </a:br>
            <a:r>
              <a:rPr lang="en-US" sz="4000" b="1">
                <a:latin typeface="Arial Rounded"/>
                <a:ea typeface="Arial Rounded"/>
                <a:cs typeface="Arial Rounded"/>
                <a:sym typeface="Arial Rounded"/>
              </a:rPr>
              <a:t>4 wings, long antenna, stinger</a:t>
            </a:r>
            <a:endParaRPr sz="4000"/>
          </a:p>
        </p:txBody>
      </p:sp>
      <p:pic>
        <p:nvPicPr>
          <p:cNvPr id="190" name="Google Shape;190;p26" descr="http://media.wiley.com/Lux/36/248636.image0.jpg"/>
          <p:cNvPicPr preferRelativeResize="0">
            <a:picLocks noGrp="1"/>
          </p:cNvPicPr>
          <p:nvPr>
            <p:ph type="body" idx="1"/>
          </p:nvPr>
        </p:nvPicPr>
        <p:blipFill rotWithShape="1">
          <a:blip r:embed="rId3">
            <a:alphaModFix/>
          </a:blip>
          <a:srcRect/>
          <a:stretch/>
        </p:blipFill>
        <p:spPr>
          <a:xfrm>
            <a:off x="3124200" y="2209800"/>
            <a:ext cx="5679300" cy="4038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960"/>
              <a:buFont typeface="Arial Rounded"/>
              <a:buNone/>
            </a:pPr>
            <a:r>
              <a:rPr lang="en-US" sz="4000" b="1">
                <a:latin typeface="Arial Rounded"/>
                <a:ea typeface="Arial Rounded"/>
                <a:cs typeface="Arial Rounded"/>
                <a:sym typeface="Arial Rounded"/>
              </a:rPr>
              <a:t>FLY </a:t>
            </a:r>
            <a:br>
              <a:rPr lang="en-US" sz="4000" b="1">
                <a:latin typeface="Arial Rounded"/>
                <a:ea typeface="Arial Rounded"/>
                <a:cs typeface="Arial Rounded"/>
                <a:sym typeface="Arial Rounded"/>
              </a:rPr>
            </a:br>
            <a:r>
              <a:rPr lang="en-US" sz="4000" b="1">
                <a:latin typeface="Arial Rounded"/>
                <a:ea typeface="Arial Rounded"/>
                <a:cs typeface="Arial Rounded"/>
                <a:sym typeface="Arial Rounded"/>
              </a:rPr>
              <a:t>2 wings, short antenna, bigger eyes,</a:t>
            </a:r>
            <a:br>
              <a:rPr lang="en-US" sz="4000" b="1">
                <a:latin typeface="Arial Rounded"/>
                <a:ea typeface="Arial Rounded"/>
                <a:cs typeface="Arial Rounded"/>
                <a:sym typeface="Arial Rounded"/>
              </a:rPr>
            </a:br>
            <a:r>
              <a:rPr lang="en-US" sz="4000" b="1">
                <a:latin typeface="Arial Rounded"/>
                <a:ea typeface="Arial Rounded"/>
                <a:cs typeface="Arial Rounded"/>
                <a:sym typeface="Arial Rounded"/>
              </a:rPr>
              <a:t>no stinger</a:t>
            </a:r>
            <a:endParaRPr sz="4000"/>
          </a:p>
        </p:txBody>
      </p:sp>
      <p:pic>
        <p:nvPicPr>
          <p:cNvPr id="196" name="Google Shape;196;p27" descr="An adult male hover fly, Allograpta obliqua (Say). "/>
          <p:cNvPicPr preferRelativeResize="0">
            <a:picLocks noGrp="1"/>
          </p:cNvPicPr>
          <p:nvPr>
            <p:ph type="body" idx="1"/>
          </p:nvPr>
        </p:nvPicPr>
        <p:blipFill rotWithShape="1">
          <a:blip r:embed="rId3">
            <a:alphaModFix/>
          </a:blip>
          <a:srcRect/>
          <a:stretch/>
        </p:blipFill>
        <p:spPr>
          <a:xfrm>
            <a:off x="3124200" y="2209800"/>
            <a:ext cx="5943600" cy="40386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6"/>
          <p:cNvPicPr preferRelativeResize="0"/>
          <p:nvPr/>
        </p:nvPicPr>
        <p:blipFill rotWithShape="1">
          <a:blip r:embed="rId3">
            <a:alphaModFix/>
          </a:blip>
          <a:srcRect/>
          <a:stretch/>
        </p:blipFill>
        <p:spPr>
          <a:xfrm>
            <a:off x="693489" y="995625"/>
            <a:ext cx="2857500" cy="5715000"/>
          </a:xfrm>
          <a:prstGeom prst="rect">
            <a:avLst/>
          </a:prstGeom>
          <a:noFill/>
          <a:ln>
            <a:noFill/>
          </a:ln>
        </p:spPr>
      </p:pic>
      <p:pic>
        <p:nvPicPr>
          <p:cNvPr id="114" name="Google Shape;114;p16" descr="honey bee GIF"/>
          <p:cNvPicPr preferRelativeResize="0"/>
          <p:nvPr/>
        </p:nvPicPr>
        <p:blipFill rotWithShape="1">
          <a:blip r:embed="rId4">
            <a:alphaModFix/>
          </a:blip>
          <a:srcRect/>
          <a:stretch/>
        </p:blipFill>
        <p:spPr>
          <a:xfrm>
            <a:off x="5746499" y="3056813"/>
            <a:ext cx="1905000" cy="1266825"/>
          </a:xfrm>
          <a:prstGeom prst="rect">
            <a:avLst/>
          </a:prstGeom>
          <a:noFill/>
          <a:ln>
            <a:noFill/>
          </a:ln>
        </p:spPr>
      </p:pic>
      <p:pic>
        <p:nvPicPr>
          <p:cNvPr id="115" name="Google Shape;115;p16" descr="Image result for bees defending hive animated gif"/>
          <p:cNvPicPr preferRelativeResize="0"/>
          <p:nvPr/>
        </p:nvPicPr>
        <p:blipFill rotWithShape="1">
          <a:blip r:embed="rId5">
            <a:alphaModFix/>
          </a:blip>
          <a:srcRect/>
          <a:stretch/>
        </p:blipFill>
        <p:spPr>
          <a:xfrm>
            <a:off x="6486525" y="333293"/>
            <a:ext cx="4762500" cy="2543175"/>
          </a:xfrm>
          <a:prstGeom prst="rect">
            <a:avLst/>
          </a:prstGeom>
          <a:noFill/>
          <a:ln>
            <a:noFill/>
          </a:ln>
        </p:spPr>
      </p:pic>
      <p:pic>
        <p:nvPicPr>
          <p:cNvPr id="116" name="Google Shape;116;p16" descr="Honey Bee Bees GIF"/>
          <p:cNvPicPr preferRelativeResize="0"/>
          <p:nvPr/>
        </p:nvPicPr>
        <p:blipFill rotWithShape="1">
          <a:blip r:embed="rId6">
            <a:alphaModFix/>
          </a:blip>
          <a:srcRect/>
          <a:stretch/>
        </p:blipFill>
        <p:spPr>
          <a:xfrm>
            <a:off x="7781146" y="3056828"/>
            <a:ext cx="3467879" cy="3467879"/>
          </a:xfrm>
          <a:prstGeom prst="rect">
            <a:avLst/>
          </a:prstGeom>
          <a:noFill/>
          <a:ln>
            <a:noFill/>
          </a:ln>
        </p:spPr>
      </p:pic>
      <p:pic>
        <p:nvPicPr>
          <p:cNvPr id="117" name="Google Shape;117;p16" descr="bees GIF by BEERLAND"/>
          <p:cNvPicPr preferRelativeResize="0"/>
          <p:nvPr/>
        </p:nvPicPr>
        <p:blipFill rotWithShape="1">
          <a:blip r:embed="rId7">
            <a:alphaModFix/>
          </a:blip>
          <a:srcRect/>
          <a:stretch/>
        </p:blipFill>
        <p:spPr>
          <a:xfrm>
            <a:off x="4260590" y="4619707"/>
            <a:ext cx="3390900" cy="1905000"/>
          </a:xfrm>
          <a:prstGeom prst="rect">
            <a:avLst/>
          </a:prstGeom>
          <a:noFill/>
          <a:ln>
            <a:noFill/>
          </a:ln>
        </p:spPr>
      </p:pic>
      <p:sp>
        <p:nvSpPr>
          <p:cNvPr id="118" name="Google Shape;118;p16"/>
          <p:cNvSpPr txBox="1"/>
          <p:nvPr/>
        </p:nvSpPr>
        <p:spPr>
          <a:xfrm>
            <a:off x="440675" y="0"/>
            <a:ext cx="565532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Activity 1 --  Life cycle of a bee           			sort models</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en-US">
                <a:latin typeface="Arial"/>
                <a:ea typeface="Arial"/>
                <a:cs typeface="Arial"/>
                <a:sym typeface="Arial"/>
              </a:rPr>
              <a:t>Mimicry</a:t>
            </a:r>
            <a:endParaRPr/>
          </a:p>
        </p:txBody>
      </p:sp>
      <p:sp>
        <p:nvSpPr>
          <p:cNvPr id="171" name="Google Shape;171;p23"/>
          <p:cNvSpPr txBox="1">
            <a:spLocks noGrp="1"/>
          </p:cNvSpPr>
          <p:nvPr>
            <p:ph type="subTitle" idx="1"/>
          </p:nvPr>
        </p:nvSpPr>
        <p:spPr>
          <a:xfrm>
            <a:off x="1790700" y="228600"/>
            <a:ext cx="8610600" cy="79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4400"/>
              <a:buNone/>
            </a:pPr>
            <a:r>
              <a:rPr lang="en-US" sz="4400" b="1">
                <a:solidFill>
                  <a:srgbClr val="FF0000"/>
                </a:solidFill>
                <a:latin typeface="Arial"/>
                <a:ea typeface="Arial"/>
                <a:cs typeface="Arial"/>
                <a:sym typeface="Arial"/>
              </a:rPr>
              <a:t>Bees and mimic flies</a:t>
            </a:r>
            <a:endParaRPr/>
          </a:p>
        </p:txBody>
      </p:sp>
      <p:sp>
        <p:nvSpPr>
          <p:cNvPr id="172" name="Google Shape;172;p23"/>
          <p:cNvSpPr/>
          <p:nvPr/>
        </p:nvSpPr>
        <p:spPr>
          <a:xfrm>
            <a:off x="2590800" y="5105401"/>
            <a:ext cx="7010400" cy="138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The imitating species is called the </a:t>
            </a:r>
            <a:r>
              <a:rPr lang="en-US" sz="2800" i="1" u="sng">
                <a:solidFill>
                  <a:schemeClr val="dk1"/>
                </a:solidFill>
                <a:latin typeface="Calibri"/>
                <a:ea typeface="Calibri"/>
                <a:cs typeface="Calibri"/>
                <a:sym typeface="Calibri"/>
              </a:rPr>
              <a:t>mimic</a:t>
            </a:r>
            <a:r>
              <a:rPr lang="en-US" sz="2800">
                <a:solidFill>
                  <a:schemeClr val="dk1"/>
                </a:solidFill>
                <a:latin typeface="Calibri"/>
                <a:ea typeface="Calibri"/>
                <a:cs typeface="Calibri"/>
                <a:sym typeface="Calibri"/>
              </a:rPr>
              <a:t>, while the imitated species (protected by its toxicity or foul taste) is known as the </a:t>
            </a:r>
            <a:r>
              <a:rPr lang="en-US" sz="2800" i="1" u="sng">
                <a:solidFill>
                  <a:schemeClr val="dk1"/>
                </a:solidFill>
                <a:latin typeface="Calibri"/>
                <a:ea typeface="Calibri"/>
                <a:cs typeface="Calibri"/>
                <a:sym typeface="Calibri"/>
              </a:rPr>
              <a:t>model</a:t>
            </a:r>
            <a:endParaRPr sz="2800" u="sng">
              <a:solidFill>
                <a:schemeClr val="dk1"/>
              </a:solidFill>
              <a:latin typeface="Calibri"/>
              <a:ea typeface="Calibri"/>
              <a:cs typeface="Calibri"/>
              <a:sym typeface="Calibri"/>
            </a:endParaRPr>
          </a:p>
        </p:txBody>
      </p:sp>
      <p:pic>
        <p:nvPicPr>
          <p:cNvPr id="173" name="Google Shape;173;p23"/>
          <p:cNvPicPr preferRelativeResize="0"/>
          <p:nvPr/>
        </p:nvPicPr>
        <p:blipFill rotWithShape="1">
          <a:blip r:embed="rId3">
            <a:alphaModFix/>
          </a:blip>
          <a:srcRect/>
          <a:stretch/>
        </p:blipFill>
        <p:spPr>
          <a:xfrm>
            <a:off x="3467100" y="1447801"/>
            <a:ext cx="5257800" cy="3495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title"/>
          </p:nvPr>
        </p:nvSpPr>
        <p:spPr>
          <a:xfrm>
            <a:off x="1143918" y="2277236"/>
            <a:ext cx="8229600" cy="254476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en-US"/>
            </a:br>
            <a:r>
              <a:rPr lang="en-US" b="1">
                <a:latin typeface="Arial Rounded"/>
                <a:ea typeface="Arial Rounded"/>
                <a:cs typeface="Arial Rounded"/>
                <a:sym typeface="Arial Rounded"/>
              </a:rPr>
              <a:t>Do you get close to bees?</a:t>
            </a:r>
            <a:br>
              <a:rPr lang="en-US" b="1">
                <a:latin typeface="Arial Rounded"/>
                <a:ea typeface="Arial Rounded"/>
                <a:cs typeface="Arial Rounded"/>
                <a:sym typeface="Arial Rounded"/>
              </a:rPr>
            </a:br>
            <a:br>
              <a:rPr lang="en-US" b="1">
                <a:latin typeface="Arial Rounded"/>
                <a:ea typeface="Arial Rounded"/>
                <a:cs typeface="Arial Rounded"/>
                <a:sym typeface="Arial Rounded"/>
              </a:rPr>
            </a:br>
            <a:br>
              <a:rPr lang="en-US" b="1">
                <a:latin typeface="Arial Rounded"/>
                <a:ea typeface="Arial Rounded"/>
                <a:cs typeface="Arial Rounded"/>
                <a:sym typeface="Arial Rounded"/>
              </a:rPr>
            </a:br>
            <a:br>
              <a:rPr lang="en-US" b="1">
                <a:latin typeface="Arial Rounded"/>
                <a:ea typeface="Arial Rounded"/>
                <a:cs typeface="Arial Rounded"/>
                <a:sym typeface="Arial Rounded"/>
              </a:rPr>
            </a:br>
            <a:br>
              <a:rPr lang="en-US" b="1">
                <a:latin typeface="Arial Rounded"/>
                <a:ea typeface="Arial Rounded"/>
                <a:cs typeface="Arial Rounded"/>
                <a:sym typeface="Arial Rounded"/>
              </a:rPr>
            </a:br>
            <a:br>
              <a:rPr lang="en-US" b="1">
                <a:latin typeface="Arial Rounded"/>
                <a:ea typeface="Arial Rounded"/>
                <a:cs typeface="Arial Rounded"/>
                <a:sym typeface="Arial Rounded"/>
              </a:rPr>
            </a:br>
            <a:br>
              <a:rPr lang="en-US" b="1">
                <a:latin typeface="Arial Rounded"/>
                <a:ea typeface="Arial Rounded"/>
                <a:cs typeface="Arial Rounded"/>
                <a:sym typeface="Arial Rounded"/>
              </a:rPr>
            </a:br>
            <a:br>
              <a:rPr lang="en-US" b="1">
                <a:latin typeface="Arial Rounded"/>
                <a:ea typeface="Arial Rounded"/>
                <a:cs typeface="Arial Rounded"/>
                <a:sym typeface="Arial Rounded"/>
              </a:rPr>
            </a:br>
            <a:br>
              <a:rPr lang="en-US" b="1">
                <a:latin typeface="Arial Rounded"/>
                <a:ea typeface="Arial Rounded"/>
                <a:cs typeface="Arial Rounded"/>
                <a:sym typeface="Arial Rounded"/>
              </a:rPr>
            </a:br>
            <a:br>
              <a:rPr lang="en-US" b="1">
                <a:latin typeface="Arial Rounded"/>
                <a:ea typeface="Arial Rounded"/>
                <a:cs typeface="Arial Rounded"/>
                <a:sym typeface="Arial Rounded"/>
              </a:rPr>
            </a:br>
            <a:r>
              <a:rPr lang="en-US" b="1">
                <a:latin typeface="Arial Rounded"/>
                <a:ea typeface="Arial Rounded"/>
                <a:cs typeface="Arial Rounded"/>
                <a:sym typeface="Arial Rounded"/>
              </a:rPr>
              <a:t>Why or why not?</a:t>
            </a:r>
            <a:br>
              <a:rPr lang="en-US" b="1">
                <a:latin typeface="Arial Rounded"/>
                <a:ea typeface="Arial Rounded"/>
                <a:cs typeface="Arial Rounded"/>
                <a:sym typeface="Arial Rounded"/>
              </a:rPr>
            </a:br>
            <a:endParaRPr b="1">
              <a:latin typeface="Arial Rounded"/>
              <a:ea typeface="Arial Rounded"/>
              <a:cs typeface="Arial Rounded"/>
              <a:sym typeface="Arial Rounded"/>
            </a:endParaRPr>
          </a:p>
        </p:txBody>
      </p:sp>
      <p:pic>
        <p:nvPicPr>
          <p:cNvPr id="179" name="Google Shape;179;p24"/>
          <p:cNvPicPr preferRelativeResize="0"/>
          <p:nvPr/>
        </p:nvPicPr>
        <p:blipFill rotWithShape="1">
          <a:blip r:embed="rId3">
            <a:alphaModFix/>
          </a:blip>
          <a:srcRect/>
          <a:stretch/>
        </p:blipFill>
        <p:spPr>
          <a:xfrm>
            <a:off x="2667001" y="1231834"/>
            <a:ext cx="7234481" cy="46355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4000"/>
              <a:buChar char="•"/>
            </a:pPr>
            <a:r>
              <a:rPr lang="en-US" sz="4000"/>
              <a:t>Some flies mimic bees in color, shape and sound.  Why would it help flies to look like bees? </a:t>
            </a:r>
            <a:endParaRPr/>
          </a:p>
          <a:p>
            <a:pPr marL="228600" lvl="0" indent="0" algn="l" rtl="0">
              <a:lnSpc>
                <a:spcPct val="90000"/>
              </a:lnSpc>
              <a:spcBef>
                <a:spcPts val="1000"/>
              </a:spcBef>
              <a:spcAft>
                <a:spcPts val="0"/>
              </a:spcAft>
              <a:buClr>
                <a:schemeClr val="dk1"/>
              </a:buClr>
              <a:buSzPts val="4000"/>
              <a:buNone/>
            </a:pPr>
            <a:endParaRPr sz="4000"/>
          </a:p>
          <a:p>
            <a:pPr marL="228600" lvl="0" indent="-254000" algn="l" rtl="0">
              <a:lnSpc>
                <a:spcPct val="90000"/>
              </a:lnSpc>
              <a:spcBef>
                <a:spcPts val="1000"/>
              </a:spcBef>
              <a:spcAft>
                <a:spcPts val="0"/>
              </a:spcAft>
              <a:buClr>
                <a:schemeClr val="dk1"/>
              </a:buClr>
              <a:buSzPts val="4000"/>
              <a:buChar char="•"/>
            </a:pPr>
            <a:r>
              <a:rPr lang="en-US" sz="4000"/>
              <a:t>Let’s look at characteristics so you can tell them apart.</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424</Words>
  <Application>Microsoft Office PowerPoint</Application>
  <PresentationFormat>Widescreen</PresentationFormat>
  <Paragraphs>34</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Arial Rounded</vt:lpstr>
      <vt:lpstr>Calibri</vt:lpstr>
      <vt:lpstr>Office Theme</vt:lpstr>
      <vt:lpstr>Mattos Science Magnet Docent Program</vt:lpstr>
      <vt:lpstr>PowerPoint Presentation</vt:lpstr>
      <vt:lpstr>PowerPoint Presentation</vt:lpstr>
      <vt:lpstr>BEE 4 wings, long antenna, stinger</vt:lpstr>
      <vt:lpstr>FLY  2 wings, short antenna, bigger eyes, no stinger</vt:lpstr>
      <vt:lpstr>PowerPoint Presentation</vt:lpstr>
      <vt:lpstr>Mimicry</vt:lpstr>
      <vt:lpstr> Do you get close to bees?          Why or why not? </vt:lpstr>
      <vt:lpstr>PowerPoint Presentation</vt:lpstr>
      <vt:lpstr>Activity 3 -- Worksheets</vt:lpstr>
      <vt:lpstr>Activity 4 -- Use what you learned to find the 5 bees</vt:lpstr>
      <vt:lpstr>  The 5 bees are:</vt:lpstr>
      <vt:lpstr>They are all mimic flies!!</vt:lpstr>
      <vt:lpstr>Make a bee and a fly</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blueford</dc:creator>
  <cp:lastModifiedBy>Joyce Blueford</cp:lastModifiedBy>
  <cp:revision>3</cp:revision>
  <dcterms:modified xsi:type="dcterms:W3CDTF">2024-07-20T21:35:14Z</dcterms:modified>
</cp:coreProperties>
</file>