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97" r:id="rId3"/>
    <p:sldId id="303" r:id="rId4"/>
    <p:sldId id="299" r:id="rId5"/>
    <p:sldId id="301" r:id="rId6"/>
    <p:sldId id="305" r:id="rId7"/>
    <p:sldId id="287" r:id="rId8"/>
    <p:sldId id="304" r:id="rId9"/>
    <p:sldId id="290" r:id="rId10"/>
    <p:sldId id="306" r:id="rId11"/>
    <p:sldId id="269" r:id="rId12"/>
    <p:sldId id="270" r:id="rId13"/>
    <p:sldId id="271"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6CA6E-DAB8-453E-BA3A-854732177A4D}" type="datetimeFigureOut">
              <a:rPr lang="en-US" smtClean="0"/>
              <a:t>7/20/2024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3D76F-3D8F-42E3-B79C-F81D7BFBBEE2}" type="slidenum">
              <a:rPr lang="en-US" smtClean="0"/>
              <a:t>‹#›</a:t>
            </a:fld>
            <a:endParaRPr lang="en-US"/>
          </a:p>
        </p:txBody>
      </p:sp>
    </p:spTree>
    <p:extLst>
      <p:ext uri="{BB962C8B-B14F-4D97-AF65-F5344CB8AC3E}">
        <p14:creationId xmlns:p14="http://schemas.microsoft.com/office/powerpoint/2010/main" val="25803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1860759bd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1860759b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a60036159c_2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a60036159c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19d23eceb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19d23ece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66B5A-0628-1B69-5DB8-F076EE520A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01C106-7061-B9BB-B525-406D335C8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62D7D2-55E2-F969-7DB3-DE499D1E63DF}"/>
              </a:ext>
            </a:extLst>
          </p:cNvPr>
          <p:cNvSpPr>
            <a:spLocks noGrp="1"/>
          </p:cNvSpPr>
          <p:nvPr>
            <p:ph type="dt" sz="half" idx="10"/>
          </p:nvPr>
        </p:nvSpPr>
        <p:spPr/>
        <p:txBody>
          <a:bodyPr/>
          <a:lstStyle/>
          <a:p>
            <a:fld id="{BD8314AA-A362-4981-BE78-E182BD037590}" type="datetimeFigureOut">
              <a:rPr lang="en-US" smtClean="0"/>
              <a:t>7/20/2024</a:t>
            </a:fld>
            <a:endParaRPr lang="en-US"/>
          </a:p>
        </p:txBody>
      </p:sp>
      <p:sp>
        <p:nvSpPr>
          <p:cNvPr id="5" name="Footer Placeholder 4">
            <a:extLst>
              <a:ext uri="{FF2B5EF4-FFF2-40B4-BE49-F238E27FC236}">
                <a16:creationId xmlns:a16="http://schemas.microsoft.com/office/drawing/2014/main" id="{BC336449-2B1C-A1DB-46A6-9B005B648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562DF-6287-6540-E540-61206FB2D869}"/>
              </a:ext>
            </a:extLst>
          </p:cNvPr>
          <p:cNvSpPr>
            <a:spLocks noGrp="1"/>
          </p:cNvSpPr>
          <p:nvPr>
            <p:ph type="sldNum" sz="quarter" idx="12"/>
          </p:nvPr>
        </p:nvSpPr>
        <p:spPr/>
        <p:txBody>
          <a:bodyPr/>
          <a:lstStyle/>
          <a:p>
            <a:fld id="{5A55A665-A27D-4890-A272-45C44A84112C}" type="slidenum">
              <a:rPr lang="en-US" smtClean="0"/>
              <a:t>‹#›</a:t>
            </a:fld>
            <a:endParaRPr lang="en-US"/>
          </a:p>
        </p:txBody>
      </p:sp>
    </p:spTree>
    <p:extLst>
      <p:ext uri="{BB962C8B-B14F-4D97-AF65-F5344CB8AC3E}">
        <p14:creationId xmlns:p14="http://schemas.microsoft.com/office/powerpoint/2010/main" val="148586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586B-649C-7F35-D029-0A13051400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145545-A00F-EA44-BF36-E0B4248B2C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5A69A-3658-554B-D4CB-934C5FD99C45}"/>
              </a:ext>
            </a:extLst>
          </p:cNvPr>
          <p:cNvSpPr>
            <a:spLocks noGrp="1"/>
          </p:cNvSpPr>
          <p:nvPr>
            <p:ph type="dt" sz="half" idx="10"/>
          </p:nvPr>
        </p:nvSpPr>
        <p:spPr/>
        <p:txBody>
          <a:bodyPr/>
          <a:lstStyle/>
          <a:p>
            <a:fld id="{BD8314AA-A362-4981-BE78-E182BD037590}" type="datetimeFigureOut">
              <a:rPr lang="en-US" smtClean="0"/>
              <a:t>7/20/2024</a:t>
            </a:fld>
            <a:endParaRPr lang="en-US"/>
          </a:p>
        </p:txBody>
      </p:sp>
      <p:sp>
        <p:nvSpPr>
          <p:cNvPr id="5" name="Footer Placeholder 4">
            <a:extLst>
              <a:ext uri="{FF2B5EF4-FFF2-40B4-BE49-F238E27FC236}">
                <a16:creationId xmlns:a16="http://schemas.microsoft.com/office/drawing/2014/main" id="{204911AF-B33E-5A3B-9B65-E979868EE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EC07C-9F01-B2AA-C9C5-57307EFFD932}"/>
              </a:ext>
            </a:extLst>
          </p:cNvPr>
          <p:cNvSpPr>
            <a:spLocks noGrp="1"/>
          </p:cNvSpPr>
          <p:nvPr>
            <p:ph type="sldNum" sz="quarter" idx="12"/>
          </p:nvPr>
        </p:nvSpPr>
        <p:spPr/>
        <p:txBody>
          <a:bodyPr/>
          <a:lstStyle/>
          <a:p>
            <a:fld id="{5A55A665-A27D-4890-A272-45C44A84112C}" type="slidenum">
              <a:rPr lang="en-US" smtClean="0"/>
              <a:t>‹#›</a:t>
            </a:fld>
            <a:endParaRPr lang="en-US"/>
          </a:p>
        </p:txBody>
      </p:sp>
    </p:spTree>
    <p:extLst>
      <p:ext uri="{BB962C8B-B14F-4D97-AF65-F5344CB8AC3E}">
        <p14:creationId xmlns:p14="http://schemas.microsoft.com/office/powerpoint/2010/main" val="298359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2BD9ED-C3C2-FB6C-7121-BA4BE9E812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FDC656-68ED-9A5B-9262-D2D3C72A17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AC1FC-772B-5960-585F-F16A9CDCC467}"/>
              </a:ext>
            </a:extLst>
          </p:cNvPr>
          <p:cNvSpPr>
            <a:spLocks noGrp="1"/>
          </p:cNvSpPr>
          <p:nvPr>
            <p:ph type="dt" sz="half" idx="10"/>
          </p:nvPr>
        </p:nvSpPr>
        <p:spPr/>
        <p:txBody>
          <a:bodyPr/>
          <a:lstStyle/>
          <a:p>
            <a:fld id="{BD8314AA-A362-4981-BE78-E182BD037590}" type="datetimeFigureOut">
              <a:rPr lang="en-US" smtClean="0"/>
              <a:t>7/20/2024</a:t>
            </a:fld>
            <a:endParaRPr lang="en-US"/>
          </a:p>
        </p:txBody>
      </p:sp>
      <p:sp>
        <p:nvSpPr>
          <p:cNvPr id="5" name="Footer Placeholder 4">
            <a:extLst>
              <a:ext uri="{FF2B5EF4-FFF2-40B4-BE49-F238E27FC236}">
                <a16:creationId xmlns:a16="http://schemas.microsoft.com/office/drawing/2014/main" id="{D7DAA0FA-E4C6-39E5-CD48-A3982971C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73035-46B1-7196-6639-DC473B45121F}"/>
              </a:ext>
            </a:extLst>
          </p:cNvPr>
          <p:cNvSpPr>
            <a:spLocks noGrp="1"/>
          </p:cNvSpPr>
          <p:nvPr>
            <p:ph type="sldNum" sz="quarter" idx="12"/>
          </p:nvPr>
        </p:nvSpPr>
        <p:spPr/>
        <p:txBody>
          <a:bodyPr/>
          <a:lstStyle/>
          <a:p>
            <a:fld id="{5A55A665-A27D-4890-A272-45C44A84112C}" type="slidenum">
              <a:rPr lang="en-US" smtClean="0"/>
              <a:t>‹#›</a:t>
            </a:fld>
            <a:endParaRPr lang="en-US"/>
          </a:p>
        </p:txBody>
      </p:sp>
    </p:spTree>
    <p:extLst>
      <p:ext uri="{BB962C8B-B14F-4D97-AF65-F5344CB8AC3E}">
        <p14:creationId xmlns:p14="http://schemas.microsoft.com/office/powerpoint/2010/main" val="146450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2678-E0CC-6486-F06D-59CD99417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55858-6E81-5C77-BE20-055F3D8AEF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60ED0-E725-120F-DDF6-9A3BC081E058}"/>
              </a:ext>
            </a:extLst>
          </p:cNvPr>
          <p:cNvSpPr>
            <a:spLocks noGrp="1"/>
          </p:cNvSpPr>
          <p:nvPr>
            <p:ph type="dt" sz="half" idx="10"/>
          </p:nvPr>
        </p:nvSpPr>
        <p:spPr/>
        <p:txBody>
          <a:bodyPr/>
          <a:lstStyle/>
          <a:p>
            <a:fld id="{BD8314AA-A362-4981-BE78-E182BD037590}" type="datetimeFigureOut">
              <a:rPr lang="en-US" smtClean="0"/>
              <a:t>7/20/2024</a:t>
            </a:fld>
            <a:endParaRPr lang="en-US"/>
          </a:p>
        </p:txBody>
      </p:sp>
      <p:sp>
        <p:nvSpPr>
          <p:cNvPr id="5" name="Footer Placeholder 4">
            <a:extLst>
              <a:ext uri="{FF2B5EF4-FFF2-40B4-BE49-F238E27FC236}">
                <a16:creationId xmlns:a16="http://schemas.microsoft.com/office/drawing/2014/main" id="{8D9DCD97-01F9-C998-CD66-49C044325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D3064-5958-AD47-F32E-1DCD55B63961}"/>
              </a:ext>
            </a:extLst>
          </p:cNvPr>
          <p:cNvSpPr>
            <a:spLocks noGrp="1"/>
          </p:cNvSpPr>
          <p:nvPr>
            <p:ph type="sldNum" sz="quarter" idx="12"/>
          </p:nvPr>
        </p:nvSpPr>
        <p:spPr/>
        <p:txBody>
          <a:bodyPr/>
          <a:lstStyle/>
          <a:p>
            <a:fld id="{5A55A665-A27D-4890-A272-45C44A84112C}" type="slidenum">
              <a:rPr lang="en-US" smtClean="0"/>
              <a:t>‹#›</a:t>
            </a:fld>
            <a:endParaRPr lang="en-US"/>
          </a:p>
        </p:txBody>
      </p:sp>
    </p:spTree>
    <p:extLst>
      <p:ext uri="{BB962C8B-B14F-4D97-AF65-F5344CB8AC3E}">
        <p14:creationId xmlns:p14="http://schemas.microsoft.com/office/powerpoint/2010/main" val="73944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886D-4E1E-491F-C0A7-1C19BEB630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8BED2F-3A64-D291-5E08-3EF3B2D267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D9183F-3548-8D34-A235-50C1EE17F71F}"/>
              </a:ext>
            </a:extLst>
          </p:cNvPr>
          <p:cNvSpPr>
            <a:spLocks noGrp="1"/>
          </p:cNvSpPr>
          <p:nvPr>
            <p:ph type="dt" sz="half" idx="10"/>
          </p:nvPr>
        </p:nvSpPr>
        <p:spPr/>
        <p:txBody>
          <a:bodyPr/>
          <a:lstStyle/>
          <a:p>
            <a:fld id="{BD8314AA-A362-4981-BE78-E182BD037590}" type="datetimeFigureOut">
              <a:rPr lang="en-US" smtClean="0"/>
              <a:t>7/20/2024</a:t>
            </a:fld>
            <a:endParaRPr lang="en-US"/>
          </a:p>
        </p:txBody>
      </p:sp>
      <p:sp>
        <p:nvSpPr>
          <p:cNvPr id="5" name="Footer Placeholder 4">
            <a:extLst>
              <a:ext uri="{FF2B5EF4-FFF2-40B4-BE49-F238E27FC236}">
                <a16:creationId xmlns:a16="http://schemas.microsoft.com/office/drawing/2014/main" id="{195A428E-07E7-82BB-E190-7F21D95A4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A2C16-31C9-0591-18EF-F320E85B51FE}"/>
              </a:ext>
            </a:extLst>
          </p:cNvPr>
          <p:cNvSpPr>
            <a:spLocks noGrp="1"/>
          </p:cNvSpPr>
          <p:nvPr>
            <p:ph type="sldNum" sz="quarter" idx="12"/>
          </p:nvPr>
        </p:nvSpPr>
        <p:spPr/>
        <p:txBody>
          <a:bodyPr/>
          <a:lstStyle/>
          <a:p>
            <a:fld id="{5A55A665-A27D-4890-A272-45C44A84112C}" type="slidenum">
              <a:rPr lang="en-US" smtClean="0"/>
              <a:t>‹#›</a:t>
            </a:fld>
            <a:endParaRPr lang="en-US"/>
          </a:p>
        </p:txBody>
      </p:sp>
    </p:spTree>
    <p:extLst>
      <p:ext uri="{BB962C8B-B14F-4D97-AF65-F5344CB8AC3E}">
        <p14:creationId xmlns:p14="http://schemas.microsoft.com/office/powerpoint/2010/main" val="347400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88FE-70B4-78A2-AA04-3DBB6E38C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E7675-D7CA-F5C2-77CF-8A84E1CCB5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92701-F138-19CF-7C5C-A7B077AD6D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BEB61-2183-4A5E-1078-91E02848B8CF}"/>
              </a:ext>
            </a:extLst>
          </p:cNvPr>
          <p:cNvSpPr>
            <a:spLocks noGrp="1"/>
          </p:cNvSpPr>
          <p:nvPr>
            <p:ph type="dt" sz="half" idx="10"/>
          </p:nvPr>
        </p:nvSpPr>
        <p:spPr/>
        <p:txBody>
          <a:bodyPr/>
          <a:lstStyle/>
          <a:p>
            <a:fld id="{BD8314AA-A362-4981-BE78-E182BD037590}" type="datetimeFigureOut">
              <a:rPr lang="en-US" smtClean="0"/>
              <a:t>7/20/2024</a:t>
            </a:fld>
            <a:endParaRPr lang="en-US"/>
          </a:p>
        </p:txBody>
      </p:sp>
      <p:sp>
        <p:nvSpPr>
          <p:cNvPr id="6" name="Footer Placeholder 5">
            <a:extLst>
              <a:ext uri="{FF2B5EF4-FFF2-40B4-BE49-F238E27FC236}">
                <a16:creationId xmlns:a16="http://schemas.microsoft.com/office/drawing/2014/main" id="{C5AA9C3C-10DA-9DDD-5CD2-95213E96F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E36C7-9405-26D9-492B-556C672B93A9}"/>
              </a:ext>
            </a:extLst>
          </p:cNvPr>
          <p:cNvSpPr>
            <a:spLocks noGrp="1"/>
          </p:cNvSpPr>
          <p:nvPr>
            <p:ph type="sldNum" sz="quarter" idx="12"/>
          </p:nvPr>
        </p:nvSpPr>
        <p:spPr/>
        <p:txBody>
          <a:bodyPr/>
          <a:lstStyle/>
          <a:p>
            <a:fld id="{5A55A665-A27D-4890-A272-45C44A84112C}" type="slidenum">
              <a:rPr lang="en-US" smtClean="0"/>
              <a:t>‹#›</a:t>
            </a:fld>
            <a:endParaRPr lang="en-US"/>
          </a:p>
        </p:txBody>
      </p:sp>
    </p:spTree>
    <p:extLst>
      <p:ext uri="{BB962C8B-B14F-4D97-AF65-F5344CB8AC3E}">
        <p14:creationId xmlns:p14="http://schemas.microsoft.com/office/powerpoint/2010/main" val="164480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EDB4-CAFE-261C-C9E0-FA48009CB4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40C3C0-AE95-1B61-804F-504876A89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E69DE-704D-3F9A-0F29-562DD831EB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C950F6-E852-AFC8-EDCE-9D41B52BC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18C4E-C00F-CA7B-88AB-E0F3BA22BD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BFE852-83F3-64AC-6E29-FBD535CAAA65}"/>
              </a:ext>
            </a:extLst>
          </p:cNvPr>
          <p:cNvSpPr>
            <a:spLocks noGrp="1"/>
          </p:cNvSpPr>
          <p:nvPr>
            <p:ph type="dt" sz="half" idx="10"/>
          </p:nvPr>
        </p:nvSpPr>
        <p:spPr/>
        <p:txBody>
          <a:bodyPr/>
          <a:lstStyle/>
          <a:p>
            <a:fld id="{BD8314AA-A362-4981-BE78-E182BD037590}" type="datetimeFigureOut">
              <a:rPr lang="en-US" smtClean="0"/>
              <a:t>7/20/2024</a:t>
            </a:fld>
            <a:endParaRPr lang="en-US"/>
          </a:p>
        </p:txBody>
      </p:sp>
      <p:sp>
        <p:nvSpPr>
          <p:cNvPr id="8" name="Footer Placeholder 7">
            <a:extLst>
              <a:ext uri="{FF2B5EF4-FFF2-40B4-BE49-F238E27FC236}">
                <a16:creationId xmlns:a16="http://schemas.microsoft.com/office/drawing/2014/main" id="{1CA0FAB9-9B27-977B-33AE-B2F3377983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019139-DC31-FA6D-1AD2-B631D48CF833}"/>
              </a:ext>
            </a:extLst>
          </p:cNvPr>
          <p:cNvSpPr>
            <a:spLocks noGrp="1"/>
          </p:cNvSpPr>
          <p:nvPr>
            <p:ph type="sldNum" sz="quarter" idx="12"/>
          </p:nvPr>
        </p:nvSpPr>
        <p:spPr/>
        <p:txBody>
          <a:bodyPr/>
          <a:lstStyle/>
          <a:p>
            <a:fld id="{5A55A665-A27D-4890-A272-45C44A84112C}" type="slidenum">
              <a:rPr lang="en-US" smtClean="0"/>
              <a:t>‹#›</a:t>
            </a:fld>
            <a:endParaRPr lang="en-US"/>
          </a:p>
        </p:txBody>
      </p:sp>
    </p:spTree>
    <p:extLst>
      <p:ext uri="{BB962C8B-B14F-4D97-AF65-F5344CB8AC3E}">
        <p14:creationId xmlns:p14="http://schemas.microsoft.com/office/powerpoint/2010/main" val="208753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6392-F5B3-ED5F-F486-F9189A705C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3B49E-9B47-2E3B-DDDA-FB33CF71C104}"/>
              </a:ext>
            </a:extLst>
          </p:cNvPr>
          <p:cNvSpPr>
            <a:spLocks noGrp="1"/>
          </p:cNvSpPr>
          <p:nvPr>
            <p:ph type="dt" sz="half" idx="10"/>
          </p:nvPr>
        </p:nvSpPr>
        <p:spPr/>
        <p:txBody>
          <a:bodyPr/>
          <a:lstStyle/>
          <a:p>
            <a:fld id="{BD8314AA-A362-4981-BE78-E182BD037590}" type="datetimeFigureOut">
              <a:rPr lang="en-US" smtClean="0"/>
              <a:t>7/20/2024</a:t>
            </a:fld>
            <a:endParaRPr lang="en-US"/>
          </a:p>
        </p:txBody>
      </p:sp>
      <p:sp>
        <p:nvSpPr>
          <p:cNvPr id="4" name="Footer Placeholder 3">
            <a:extLst>
              <a:ext uri="{FF2B5EF4-FFF2-40B4-BE49-F238E27FC236}">
                <a16:creationId xmlns:a16="http://schemas.microsoft.com/office/drawing/2014/main" id="{382A2969-9403-CAF4-6638-A2B5E1FC6D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E29F2E-57B4-26E5-A188-0FED5B7DC4F8}"/>
              </a:ext>
            </a:extLst>
          </p:cNvPr>
          <p:cNvSpPr>
            <a:spLocks noGrp="1"/>
          </p:cNvSpPr>
          <p:nvPr>
            <p:ph type="sldNum" sz="quarter" idx="12"/>
          </p:nvPr>
        </p:nvSpPr>
        <p:spPr/>
        <p:txBody>
          <a:bodyPr/>
          <a:lstStyle/>
          <a:p>
            <a:fld id="{5A55A665-A27D-4890-A272-45C44A84112C}" type="slidenum">
              <a:rPr lang="en-US" smtClean="0"/>
              <a:t>‹#›</a:t>
            </a:fld>
            <a:endParaRPr lang="en-US"/>
          </a:p>
        </p:txBody>
      </p:sp>
    </p:spTree>
    <p:extLst>
      <p:ext uri="{BB962C8B-B14F-4D97-AF65-F5344CB8AC3E}">
        <p14:creationId xmlns:p14="http://schemas.microsoft.com/office/powerpoint/2010/main" val="206587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C43C98-69BE-EAF9-C53B-94258A3D319C}"/>
              </a:ext>
            </a:extLst>
          </p:cNvPr>
          <p:cNvSpPr>
            <a:spLocks noGrp="1"/>
          </p:cNvSpPr>
          <p:nvPr>
            <p:ph type="dt" sz="half" idx="10"/>
          </p:nvPr>
        </p:nvSpPr>
        <p:spPr/>
        <p:txBody>
          <a:bodyPr/>
          <a:lstStyle/>
          <a:p>
            <a:fld id="{BD8314AA-A362-4981-BE78-E182BD037590}" type="datetimeFigureOut">
              <a:rPr lang="en-US" smtClean="0"/>
              <a:t>7/20/2024</a:t>
            </a:fld>
            <a:endParaRPr lang="en-US"/>
          </a:p>
        </p:txBody>
      </p:sp>
      <p:sp>
        <p:nvSpPr>
          <p:cNvPr id="3" name="Footer Placeholder 2">
            <a:extLst>
              <a:ext uri="{FF2B5EF4-FFF2-40B4-BE49-F238E27FC236}">
                <a16:creationId xmlns:a16="http://schemas.microsoft.com/office/drawing/2014/main" id="{C3D51CAF-EAD9-6E68-315C-95CBB2B6D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A2848F-FB7E-60C7-D578-5FE159F860AD}"/>
              </a:ext>
            </a:extLst>
          </p:cNvPr>
          <p:cNvSpPr>
            <a:spLocks noGrp="1"/>
          </p:cNvSpPr>
          <p:nvPr>
            <p:ph type="sldNum" sz="quarter" idx="12"/>
          </p:nvPr>
        </p:nvSpPr>
        <p:spPr/>
        <p:txBody>
          <a:bodyPr/>
          <a:lstStyle/>
          <a:p>
            <a:fld id="{5A55A665-A27D-4890-A272-45C44A84112C}" type="slidenum">
              <a:rPr lang="en-US" smtClean="0"/>
              <a:t>‹#›</a:t>
            </a:fld>
            <a:endParaRPr lang="en-US"/>
          </a:p>
        </p:txBody>
      </p:sp>
    </p:spTree>
    <p:extLst>
      <p:ext uri="{BB962C8B-B14F-4D97-AF65-F5344CB8AC3E}">
        <p14:creationId xmlns:p14="http://schemas.microsoft.com/office/powerpoint/2010/main" val="173606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66E7-1F88-45FF-CDAE-142954F14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A419E-2B2B-280A-2B61-D76CBDD68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8E78CB-AD54-DB2A-BCA8-8804B3546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C17C7-2024-38FD-5C5F-DDBA733B4014}"/>
              </a:ext>
            </a:extLst>
          </p:cNvPr>
          <p:cNvSpPr>
            <a:spLocks noGrp="1"/>
          </p:cNvSpPr>
          <p:nvPr>
            <p:ph type="dt" sz="half" idx="10"/>
          </p:nvPr>
        </p:nvSpPr>
        <p:spPr/>
        <p:txBody>
          <a:bodyPr/>
          <a:lstStyle/>
          <a:p>
            <a:fld id="{BD8314AA-A362-4981-BE78-E182BD037590}" type="datetimeFigureOut">
              <a:rPr lang="en-US" smtClean="0"/>
              <a:t>7/20/2024</a:t>
            </a:fld>
            <a:endParaRPr lang="en-US"/>
          </a:p>
        </p:txBody>
      </p:sp>
      <p:sp>
        <p:nvSpPr>
          <p:cNvPr id="6" name="Footer Placeholder 5">
            <a:extLst>
              <a:ext uri="{FF2B5EF4-FFF2-40B4-BE49-F238E27FC236}">
                <a16:creationId xmlns:a16="http://schemas.microsoft.com/office/drawing/2014/main" id="{393853CC-94CA-D6C7-4416-DF6B7AFCB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7719E-FAB0-BD31-C47C-444DF9083FF1}"/>
              </a:ext>
            </a:extLst>
          </p:cNvPr>
          <p:cNvSpPr>
            <a:spLocks noGrp="1"/>
          </p:cNvSpPr>
          <p:nvPr>
            <p:ph type="sldNum" sz="quarter" idx="12"/>
          </p:nvPr>
        </p:nvSpPr>
        <p:spPr/>
        <p:txBody>
          <a:bodyPr/>
          <a:lstStyle/>
          <a:p>
            <a:fld id="{5A55A665-A27D-4890-A272-45C44A84112C}" type="slidenum">
              <a:rPr lang="en-US" smtClean="0"/>
              <a:t>‹#›</a:t>
            </a:fld>
            <a:endParaRPr lang="en-US"/>
          </a:p>
        </p:txBody>
      </p:sp>
    </p:spTree>
    <p:extLst>
      <p:ext uri="{BB962C8B-B14F-4D97-AF65-F5344CB8AC3E}">
        <p14:creationId xmlns:p14="http://schemas.microsoft.com/office/powerpoint/2010/main" val="309499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3EDF-E3F5-A524-65F8-D8133E955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EFD89D-F532-1F1F-7DD6-A4494BF98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9D948-F3FF-0201-CCB3-EA605F310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6E85E-E8F3-D6FF-6DA8-69F86A923B1A}"/>
              </a:ext>
            </a:extLst>
          </p:cNvPr>
          <p:cNvSpPr>
            <a:spLocks noGrp="1"/>
          </p:cNvSpPr>
          <p:nvPr>
            <p:ph type="dt" sz="half" idx="10"/>
          </p:nvPr>
        </p:nvSpPr>
        <p:spPr/>
        <p:txBody>
          <a:bodyPr/>
          <a:lstStyle/>
          <a:p>
            <a:fld id="{BD8314AA-A362-4981-BE78-E182BD037590}" type="datetimeFigureOut">
              <a:rPr lang="en-US" smtClean="0"/>
              <a:t>7/20/2024</a:t>
            </a:fld>
            <a:endParaRPr lang="en-US"/>
          </a:p>
        </p:txBody>
      </p:sp>
      <p:sp>
        <p:nvSpPr>
          <p:cNvPr id="6" name="Footer Placeholder 5">
            <a:extLst>
              <a:ext uri="{FF2B5EF4-FFF2-40B4-BE49-F238E27FC236}">
                <a16:creationId xmlns:a16="http://schemas.microsoft.com/office/drawing/2014/main" id="{7CE9EA61-A2DD-7946-94F0-EE77AB607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BF6C7-9A72-E7F5-BFEC-53121971B49F}"/>
              </a:ext>
            </a:extLst>
          </p:cNvPr>
          <p:cNvSpPr>
            <a:spLocks noGrp="1"/>
          </p:cNvSpPr>
          <p:nvPr>
            <p:ph type="sldNum" sz="quarter" idx="12"/>
          </p:nvPr>
        </p:nvSpPr>
        <p:spPr/>
        <p:txBody>
          <a:bodyPr/>
          <a:lstStyle/>
          <a:p>
            <a:fld id="{5A55A665-A27D-4890-A272-45C44A84112C}" type="slidenum">
              <a:rPr lang="en-US" smtClean="0"/>
              <a:t>‹#›</a:t>
            </a:fld>
            <a:endParaRPr lang="en-US"/>
          </a:p>
        </p:txBody>
      </p:sp>
    </p:spTree>
    <p:extLst>
      <p:ext uri="{BB962C8B-B14F-4D97-AF65-F5344CB8AC3E}">
        <p14:creationId xmlns:p14="http://schemas.microsoft.com/office/powerpoint/2010/main" val="256762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238BE8-85FC-A379-4D88-889CA2BAC1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EBF184-EE76-CF40-AC4F-3F10D2642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9F819-7E80-F42B-3DC3-1ECAFE13E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314AA-A362-4981-BE78-E182BD037590}" type="datetimeFigureOut">
              <a:rPr lang="en-US" smtClean="0"/>
              <a:t>7/20/2024</a:t>
            </a:fld>
            <a:endParaRPr lang="en-US"/>
          </a:p>
        </p:txBody>
      </p:sp>
      <p:sp>
        <p:nvSpPr>
          <p:cNvPr id="5" name="Footer Placeholder 4">
            <a:extLst>
              <a:ext uri="{FF2B5EF4-FFF2-40B4-BE49-F238E27FC236}">
                <a16:creationId xmlns:a16="http://schemas.microsoft.com/office/drawing/2014/main" id="{EBBD4BFB-BFD0-2C78-A6D3-EB98B7DE9A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68CB1D-FFF3-871C-22C7-88EEF9087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5A665-A27D-4890-A272-45C44A84112C}" type="slidenum">
              <a:rPr lang="en-US" smtClean="0"/>
              <a:t>‹#›</a:t>
            </a:fld>
            <a:endParaRPr lang="en-US"/>
          </a:p>
        </p:txBody>
      </p:sp>
    </p:spTree>
    <p:extLst>
      <p:ext uri="{BB962C8B-B14F-4D97-AF65-F5344CB8AC3E}">
        <p14:creationId xmlns:p14="http://schemas.microsoft.com/office/powerpoint/2010/main" val="4076464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msnucleus.org/membership/ngss/fourth_ngss/04soil.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DE91-FA61-A8EC-F77D-B5CFCF8A87D8}"/>
              </a:ext>
            </a:extLst>
          </p:cNvPr>
          <p:cNvSpPr>
            <a:spLocks noGrp="1"/>
          </p:cNvSpPr>
          <p:nvPr>
            <p:ph type="ctrTitle"/>
          </p:nvPr>
        </p:nvSpPr>
        <p:spPr>
          <a:xfrm>
            <a:off x="2683497" y="1102257"/>
            <a:ext cx="9144000" cy="1655762"/>
          </a:xfrm>
        </p:spPr>
        <p:txBody>
          <a:bodyPr>
            <a:normAutofit fontScale="90000"/>
          </a:bodyPr>
          <a:lstStyle/>
          <a:p>
            <a:r>
              <a:rPr lang="en-US" b="1" dirty="0">
                <a:solidFill>
                  <a:srgbClr val="FF0000"/>
                </a:solidFill>
                <a:latin typeface="Arial Rounded MT Bold" panose="020F0704030504030204" pitchFamily="34" charset="0"/>
              </a:rPr>
              <a:t>Mattos Science Magnet</a:t>
            </a:r>
            <a:br>
              <a:rPr lang="en-US" b="1" dirty="0">
                <a:solidFill>
                  <a:srgbClr val="FF0000"/>
                </a:solidFill>
                <a:latin typeface="Arial Rounded MT Bold" panose="020F0704030504030204" pitchFamily="34" charset="0"/>
              </a:rPr>
            </a:br>
            <a:r>
              <a:rPr lang="en-US" b="1" dirty="0">
                <a:solidFill>
                  <a:srgbClr val="FF0000"/>
                </a:solidFill>
                <a:latin typeface="Arial Rounded MT Bold" panose="020F0704030504030204" pitchFamily="34" charset="0"/>
              </a:rPr>
              <a:t>Docent Program</a:t>
            </a:r>
          </a:p>
        </p:txBody>
      </p:sp>
      <p:sp>
        <p:nvSpPr>
          <p:cNvPr id="3" name="Subtitle 2">
            <a:extLst>
              <a:ext uri="{FF2B5EF4-FFF2-40B4-BE49-F238E27FC236}">
                <a16:creationId xmlns:a16="http://schemas.microsoft.com/office/drawing/2014/main" id="{F963F693-21DF-646B-ED03-1DA5A80FC2D8}"/>
              </a:ext>
            </a:extLst>
          </p:cNvPr>
          <p:cNvSpPr>
            <a:spLocks noGrp="1"/>
          </p:cNvSpPr>
          <p:nvPr>
            <p:ph type="subTitle" idx="1"/>
          </p:nvPr>
        </p:nvSpPr>
        <p:spPr>
          <a:xfrm>
            <a:off x="866692" y="3429000"/>
            <a:ext cx="10758114" cy="1107831"/>
          </a:xfrm>
        </p:spPr>
        <p:txBody>
          <a:bodyPr>
            <a:noAutofit/>
          </a:bodyPr>
          <a:lstStyle/>
          <a:p>
            <a:r>
              <a:rPr lang="en-US" sz="4000" dirty="0">
                <a:latin typeface="Arial Rounded MT Bold" panose="020F0704030504030204" pitchFamily="34" charset="0"/>
              </a:rPr>
              <a:t>Fourth Grade</a:t>
            </a:r>
            <a:br>
              <a:rPr lang="en-US" sz="4000" dirty="0">
                <a:latin typeface="Arial Rounded MT Bold" panose="020F0704030504030204" pitchFamily="34" charset="0"/>
              </a:rPr>
            </a:br>
            <a:r>
              <a:rPr lang="en-US" sz="4000" dirty="0">
                <a:latin typeface="Arial Rounded MT Bold" panose="020F0704030504030204" pitchFamily="34" charset="0"/>
              </a:rPr>
              <a:t>Lesson 5.  Soil</a:t>
            </a:r>
          </a:p>
        </p:txBody>
      </p:sp>
      <p:pic>
        <p:nvPicPr>
          <p:cNvPr id="1026" name="Picture 2" descr="Soil Erosion Animation GIFs | Tenor">
            <a:extLst>
              <a:ext uri="{FF2B5EF4-FFF2-40B4-BE49-F238E27FC236}">
                <a16:creationId xmlns:a16="http://schemas.microsoft.com/office/drawing/2014/main" id="{3CF33C23-A6CD-F07B-BEE0-FFE668362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03" y="749038"/>
            <a:ext cx="2937640" cy="20089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18216A-2466-FDA3-6F3D-6B241E0BBE57}"/>
              </a:ext>
            </a:extLst>
          </p:cNvPr>
          <p:cNvSpPr txBox="1"/>
          <p:nvPr/>
        </p:nvSpPr>
        <p:spPr>
          <a:xfrm>
            <a:off x="7865255" y="5311375"/>
            <a:ext cx="3230711"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Math Science Nucleus © 2024 </a:t>
            </a:r>
          </a:p>
        </p:txBody>
      </p:sp>
    </p:spTree>
    <p:extLst>
      <p:ext uri="{BB962C8B-B14F-4D97-AF65-F5344CB8AC3E}">
        <p14:creationId xmlns:p14="http://schemas.microsoft.com/office/powerpoint/2010/main" val="1365216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experiments today</a:t>
            </a:r>
          </a:p>
        </p:txBody>
      </p:sp>
      <p:sp>
        <p:nvSpPr>
          <p:cNvPr id="3" name="Content Placeholder 2"/>
          <p:cNvSpPr>
            <a:spLocks noGrp="1"/>
          </p:cNvSpPr>
          <p:nvPr>
            <p:ph idx="1"/>
          </p:nvPr>
        </p:nvSpPr>
        <p:spPr>
          <a:xfrm>
            <a:off x="1981200" y="1600201"/>
            <a:ext cx="8458200" cy="4525963"/>
          </a:xfrm>
        </p:spPr>
        <p:txBody>
          <a:bodyPr/>
          <a:lstStyle/>
          <a:p>
            <a:r>
              <a:rPr lang="en-US" dirty="0"/>
              <a:t>1.  Test density of rock, soil and compost.  Compare which sinks or floats: sand, soil or compost</a:t>
            </a:r>
          </a:p>
          <a:p>
            <a:pPr marL="0" indent="0">
              <a:buNone/>
            </a:pPr>
            <a:endParaRPr lang="en-US" dirty="0"/>
          </a:p>
          <a:p>
            <a:r>
              <a:rPr lang="en-US" dirty="0"/>
              <a:t>2.  Identify which </a:t>
            </a:r>
            <a:r>
              <a:rPr lang="en-US" u="sng" dirty="0"/>
              <a:t>layer </a:t>
            </a:r>
            <a:r>
              <a:rPr lang="en-US" dirty="0"/>
              <a:t>a soil sample came from by soil characteristics. </a:t>
            </a:r>
          </a:p>
          <a:p>
            <a:endParaRPr lang="en-US" dirty="0"/>
          </a:p>
          <a:p>
            <a:r>
              <a:rPr lang="en-US" dirty="0"/>
              <a:t>3.  Can you find any magnetic particles in soils?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100000"/>
              <a:buFont typeface="Arial Rounded"/>
              <a:buNone/>
            </a:pPr>
            <a:r>
              <a:rPr lang="en-US" sz="6000" b="1">
                <a:latin typeface="Arial Rounded"/>
                <a:ea typeface="Arial Rounded"/>
                <a:cs typeface="Arial Rounded"/>
                <a:sym typeface="Arial Rounded"/>
              </a:rPr>
              <a:t>3 Soil Experiments </a:t>
            </a:r>
            <a:endParaRPr/>
          </a:p>
          <a:p>
            <a:pPr marL="0" lvl="0" indent="0" algn="l" rtl="0">
              <a:lnSpc>
                <a:spcPct val="90000"/>
              </a:lnSpc>
              <a:spcBef>
                <a:spcPts val="0"/>
              </a:spcBef>
              <a:spcAft>
                <a:spcPts val="0"/>
              </a:spcAft>
              <a:buClr>
                <a:schemeClr val="dk1"/>
              </a:buClr>
              <a:buSzPct val="100000"/>
              <a:buFont typeface="Calibri"/>
              <a:buNone/>
            </a:pPr>
            <a:endParaRPr/>
          </a:p>
        </p:txBody>
      </p:sp>
      <p:sp>
        <p:nvSpPr>
          <p:cNvPr id="183" name="Google Shape;183;p26"/>
          <p:cNvSpPr txBox="1">
            <a:spLocks noGrp="1"/>
          </p:cNvSpPr>
          <p:nvPr>
            <p:ph type="body" idx="1"/>
          </p:nvPr>
        </p:nvSpPr>
        <p:spPr>
          <a:xfrm>
            <a:off x="475150" y="1600200"/>
            <a:ext cx="10722600" cy="5257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LAB 1.  Test density of rock, soil and compost by putting each in water.  Compare which sinks or floats: sand, soil or compost</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Lab 2.  Identify which </a:t>
            </a:r>
            <a:r>
              <a:rPr lang="en-US" u="sng"/>
              <a:t>layer </a:t>
            </a:r>
            <a:r>
              <a:rPr lang="en-US"/>
              <a:t>a soil sample came from by soil characteristics.  If a bag has NO organics (leaves or sticks, etc.) it is from the C layer.  If it has a lot it is from the A Layer.</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LAB 3.  Can you find any magnetic particles in soils?  Use a magnet.  If any particles move toward the magnet, some of the parent rock in your soil layer is magnetic.</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838200" y="365125"/>
            <a:ext cx="10515600" cy="1682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a:t>Fill in the worksheet as you do the three experiments</a:t>
            </a:r>
            <a:endParaRPr/>
          </a:p>
        </p:txBody>
      </p:sp>
      <p:pic>
        <p:nvPicPr>
          <p:cNvPr id="189" name="Google Shape;189;p27"/>
          <p:cNvPicPr preferRelativeResize="0"/>
          <p:nvPr/>
        </p:nvPicPr>
        <p:blipFill rotWithShape="1">
          <a:blip r:embed="rId3">
            <a:alphaModFix/>
          </a:blip>
          <a:srcRect/>
          <a:stretch/>
        </p:blipFill>
        <p:spPr>
          <a:xfrm>
            <a:off x="718533" y="788761"/>
            <a:ext cx="4599444" cy="5704114"/>
          </a:xfrm>
          <a:prstGeom prst="rect">
            <a:avLst/>
          </a:prstGeom>
          <a:noFill/>
          <a:ln>
            <a:noFill/>
          </a:ln>
        </p:spPr>
      </p:pic>
      <p:pic>
        <p:nvPicPr>
          <p:cNvPr id="190" name="Google Shape;190;p27"/>
          <p:cNvPicPr preferRelativeResize="0"/>
          <p:nvPr/>
        </p:nvPicPr>
        <p:blipFill rotWithShape="1">
          <a:blip r:embed="rId4">
            <a:alphaModFix/>
          </a:blip>
          <a:srcRect/>
          <a:stretch/>
        </p:blipFill>
        <p:spPr>
          <a:xfrm>
            <a:off x="6096000" y="899885"/>
            <a:ext cx="4785178" cy="51731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Docent Notes</a:t>
            </a:r>
            <a:endParaRPr/>
          </a:p>
        </p:txBody>
      </p:sp>
      <p:sp>
        <p:nvSpPr>
          <p:cNvPr id="196" name="Google Shape;196;p28"/>
          <p:cNvSpPr txBox="1">
            <a:spLocks noGrp="1"/>
          </p:cNvSpPr>
          <p:nvPr>
            <p:ph type="body" idx="1"/>
          </p:nvPr>
        </p:nvSpPr>
        <p:spPr>
          <a:xfrm>
            <a:off x="150" y="1360050"/>
            <a:ext cx="12192000" cy="5498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200" u="sng">
                <a:solidFill>
                  <a:schemeClr val="hlink"/>
                </a:solidFill>
                <a:hlinkClick r:id="rId3"/>
              </a:rPr>
              <a:t>https://www.msnucleus.org/membership/ngss/fourth_ngss/04soil.html</a:t>
            </a:r>
            <a:endParaRPr sz="1200"/>
          </a:p>
          <a:p>
            <a:pPr marL="0" lvl="0" indent="0" algn="l" rtl="0">
              <a:lnSpc>
                <a:spcPct val="115000"/>
              </a:lnSpc>
              <a:spcBef>
                <a:spcPts val="1200"/>
              </a:spcBef>
              <a:spcAft>
                <a:spcPts val="0"/>
              </a:spcAft>
              <a:buClr>
                <a:schemeClr val="dk1"/>
              </a:buClr>
              <a:buSzPts val="1100"/>
              <a:buFont typeface="Arial"/>
              <a:buNone/>
            </a:pPr>
            <a:r>
              <a:rPr lang="en-US" sz="1200">
                <a:latin typeface="Arial"/>
                <a:ea typeface="Arial"/>
                <a:cs typeface="Arial"/>
                <a:sym typeface="Arial"/>
              </a:rPr>
              <a:t>2.  </a:t>
            </a:r>
            <a:r>
              <a:rPr lang="en-US" sz="1200" b="1">
                <a:latin typeface="Arial"/>
                <a:ea typeface="Arial"/>
                <a:cs typeface="Arial"/>
                <a:sym typeface="Arial"/>
              </a:rPr>
              <a:t>Activity</a:t>
            </a:r>
            <a:r>
              <a:rPr lang="en-US" sz="1200">
                <a:latin typeface="Arial"/>
                <a:ea typeface="Arial"/>
                <a:cs typeface="Arial"/>
                <a:sym typeface="Arial"/>
              </a:rPr>
              <a:t>--TESTING DENSITY BETWEEN MINERALS, COMPOST AND TOPSOIL. Tell students "first we are going to test the density of minerals, soil and compost."  Have a beaker of water ready for teams of students.  They will also need measuring spoons and three soil samples (can do 3 students together so two beakers per table)</a:t>
            </a:r>
            <a:endParaRPr sz="1200">
              <a:latin typeface="Arial"/>
              <a:ea typeface="Arial"/>
              <a:cs typeface="Arial"/>
              <a:sym typeface="Arial"/>
            </a:endParaRPr>
          </a:p>
          <a:p>
            <a:pPr marL="457200" lvl="0" indent="0" algn="l" rtl="0">
              <a:lnSpc>
                <a:spcPct val="115000"/>
              </a:lnSpc>
              <a:spcBef>
                <a:spcPts val="1200"/>
              </a:spcBef>
              <a:spcAft>
                <a:spcPts val="0"/>
              </a:spcAft>
              <a:buClr>
                <a:schemeClr val="dk1"/>
              </a:buClr>
              <a:buSzPts val="1100"/>
              <a:buFont typeface="Arial"/>
              <a:buNone/>
            </a:pPr>
            <a:r>
              <a:rPr lang="en-US" sz="1200"/>
              <a:t>·</a:t>
            </a:r>
            <a:r>
              <a:rPr lang="en-US" sz="700">
                <a:latin typeface="Times New Roman"/>
                <a:ea typeface="Times New Roman"/>
                <a:cs typeface="Times New Roman"/>
                <a:sym typeface="Times New Roman"/>
              </a:rPr>
              <a:t>       </a:t>
            </a:r>
            <a:r>
              <a:rPr lang="en-US" sz="1200">
                <a:latin typeface="Arial"/>
                <a:ea typeface="Arial"/>
                <a:cs typeface="Arial"/>
                <a:sym typeface="Arial"/>
              </a:rPr>
              <a:t>Students will add 5 ml of sand to the water and observe whether it sinks or floats  and record it on their worksheet (it should sink).  They can stir the mixture after they make their first observation. </a:t>
            </a:r>
            <a:endParaRPr sz="12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200"/>
              <a:t>·</a:t>
            </a:r>
            <a:r>
              <a:rPr lang="en-US" sz="700">
                <a:latin typeface="Times New Roman"/>
                <a:ea typeface="Times New Roman"/>
                <a:cs typeface="Times New Roman"/>
                <a:sym typeface="Times New Roman"/>
              </a:rPr>
              <a:t>       </a:t>
            </a:r>
            <a:r>
              <a:rPr lang="en-US" sz="1200">
                <a:latin typeface="Arial"/>
                <a:ea typeface="Arial"/>
                <a:cs typeface="Arial"/>
                <a:sym typeface="Arial"/>
              </a:rPr>
              <a:t>They should then add 5ml of compost (can be taken from the science garden) and record whether it floats (it should mostly float).</a:t>
            </a:r>
            <a:endParaRPr sz="12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200"/>
              <a:t>·</a:t>
            </a:r>
            <a:r>
              <a:rPr lang="en-US" sz="700">
                <a:latin typeface="Times New Roman"/>
                <a:ea typeface="Times New Roman"/>
                <a:cs typeface="Times New Roman"/>
                <a:sym typeface="Times New Roman"/>
              </a:rPr>
              <a:t>       </a:t>
            </a:r>
            <a:r>
              <a:rPr lang="en-US" sz="1200">
                <a:latin typeface="Arial"/>
                <a:ea typeface="Arial"/>
                <a:cs typeface="Arial"/>
                <a:sym typeface="Arial"/>
              </a:rPr>
              <a:t> Lastly they should add 5m of topsoil (can be taken from the garden) and record whether it sinks or floats (it should do both).</a:t>
            </a:r>
            <a:endParaRPr sz="12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200"/>
              <a:t>·</a:t>
            </a:r>
            <a:r>
              <a:rPr lang="en-US" sz="700">
                <a:latin typeface="Times New Roman"/>
                <a:ea typeface="Times New Roman"/>
                <a:cs typeface="Times New Roman"/>
                <a:sym typeface="Times New Roman"/>
              </a:rPr>
              <a:t>       </a:t>
            </a:r>
            <a:r>
              <a:rPr lang="en-US" sz="1200">
                <a:latin typeface="Arial"/>
                <a:ea typeface="Arial"/>
                <a:cs typeface="Arial"/>
                <a:sym typeface="Arial"/>
              </a:rPr>
              <a:t>Have them tell you their results</a:t>
            </a:r>
            <a:endParaRPr sz="12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200">
                <a:latin typeface="Arial"/>
                <a:ea typeface="Arial"/>
                <a:cs typeface="Arial"/>
                <a:sym typeface="Arial"/>
              </a:rPr>
              <a:t>3.  Activity</a:t>
            </a:r>
            <a:r>
              <a:rPr lang="en-US" sz="1200" b="1">
                <a:latin typeface="Arial"/>
                <a:ea typeface="Arial"/>
                <a:cs typeface="Arial"/>
                <a:sym typeface="Arial"/>
              </a:rPr>
              <a:t>:</a:t>
            </a:r>
            <a:r>
              <a:rPr lang="en-US" sz="1200">
                <a:latin typeface="Arial"/>
                <a:ea typeface="Arial"/>
                <a:cs typeface="Arial"/>
                <a:sym typeface="Arial"/>
              </a:rPr>
              <a:t>  DETERMINING THE SOIL LAYER BY AMOUNT OF ORGANICS. Remove the water from the tables and give the students soil samples in bags.  Student must </a:t>
            </a:r>
            <a:r>
              <a:rPr lang="en-US" sz="1200" b="1">
                <a:latin typeface="Arial"/>
                <a:ea typeface="Arial"/>
                <a:cs typeface="Arial"/>
                <a:sym typeface="Arial"/>
              </a:rPr>
              <a:t>leave the soil samples in the bags.  Just observe through the plastic.   </a:t>
            </a:r>
            <a:r>
              <a:rPr lang="en-US" sz="1200">
                <a:latin typeface="Arial"/>
                <a:ea typeface="Arial"/>
                <a:cs typeface="Arial"/>
                <a:sym typeface="Arial"/>
              </a:rPr>
              <a:t>They can use hand lens to make observations.</a:t>
            </a:r>
            <a:endParaRPr sz="12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200">
                <a:latin typeface="Arial"/>
                <a:ea typeface="Arial"/>
                <a:cs typeface="Arial"/>
                <a:sym typeface="Arial"/>
              </a:rPr>
              <a:t>For each soil sample the students should</a:t>
            </a:r>
            <a:endParaRPr sz="1200">
              <a:latin typeface="Arial"/>
              <a:ea typeface="Arial"/>
              <a:cs typeface="Arial"/>
              <a:sym typeface="Arial"/>
            </a:endParaRPr>
          </a:p>
          <a:p>
            <a:pPr marL="457200" lvl="0" indent="0" algn="l" rtl="0">
              <a:lnSpc>
                <a:spcPct val="115000"/>
              </a:lnSpc>
              <a:spcBef>
                <a:spcPts val="1200"/>
              </a:spcBef>
              <a:spcAft>
                <a:spcPts val="0"/>
              </a:spcAft>
              <a:buClr>
                <a:schemeClr val="dk1"/>
              </a:buClr>
              <a:buSzPts val="1100"/>
              <a:buFont typeface="Arial"/>
              <a:buNone/>
            </a:pPr>
            <a:r>
              <a:rPr lang="en-US" sz="1200"/>
              <a:t>·</a:t>
            </a:r>
            <a:r>
              <a:rPr lang="en-US" sz="700">
                <a:latin typeface="Times New Roman"/>
                <a:ea typeface="Times New Roman"/>
                <a:cs typeface="Times New Roman"/>
                <a:sym typeface="Times New Roman"/>
              </a:rPr>
              <a:t>       </a:t>
            </a:r>
            <a:r>
              <a:rPr lang="en-US" sz="1200">
                <a:latin typeface="Arial"/>
                <a:ea typeface="Arial"/>
                <a:cs typeface="Arial"/>
                <a:sym typeface="Arial"/>
              </a:rPr>
              <a:t>describe the sample (does it have plant debris or animal remains in it? what color is it?)</a:t>
            </a:r>
            <a:endParaRPr sz="12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200"/>
              <a:t>·</a:t>
            </a:r>
            <a:r>
              <a:rPr lang="en-US" sz="700">
                <a:latin typeface="Times New Roman"/>
                <a:ea typeface="Times New Roman"/>
                <a:cs typeface="Times New Roman"/>
                <a:sym typeface="Times New Roman"/>
              </a:rPr>
              <a:t>       </a:t>
            </a:r>
            <a:r>
              <a:rPr lang="en-US" sz="1200">
                <a:latin typeface="Arial"/>
                <a:ea typeface="Arial"/>
                <a:cs typeface="Arial"/>
                <a:sym typeface="Arial"/>
              </a:rPr>
              <a:t>based on their observations and the key on the worksheet, hypothesize what soil layer the sample corresponds to (O, A, B or C)</a:t>
            </a:r>
            <a:endParaRPr sz="12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200"/>
              <a:t>·</a:t>
            </a:r>
            <a:r>
              <a:rPr lang="en-US" sz="700">
                <a:latin typeface="Times New Roman"/>
                <a:ea typeface="Times New Roman"/>
                <a:cs typeface="Times New Roman"/>
                <a:sym typeface="Times New Roman"/>
              </a:rPr>
              <a:t>       </a:t>
            </a:r>
            <a:r>
              <a:rPr lang="en-US" sz="1200">
                <a:latin typeface="Arial"/>
                <a:ea typeface="Arial"/>
                <a:cs typeface="Arial"/>
                <a:sym typeface="Arial"/>
              </a:rPr>
              <a:t>Have them tell you their results</a:t>
            </a:r>
            <a:endParaRPr sz="12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They can then look at the soil from the school (in trays rather than bags).  They can touch this soil.  What layer do they think it is from and why?</a:t>
            </a:r>
            <a:endParaRPr sz="1200">
              <a:latin typeface="Arial"/>
              <a:ea typeface="Arial"/>
              <a:cs typeface="Arial"/>
              <a:sym typeface="Arial"/>
            </a:endParaRPr>
          </a:p>
          <a:p>
            <a:pPr marL="0" lvl="0" indent="0" algn="l" rtl="0">
              <a:lnSpc>
                <a:spcPct val="115000"/>
              </a:lnSpc>
              <a:spcBef>
                <a:spcPts val="1200"/>
              </a:spcBef>
              <a:spcAft>
                <a:spcPts val="1200"/>
              </a:spcAft>
              <a:buNone/>
            </a:pPr>
            <a:r>
              <a:rPr lang="en-US" sz="1200">
                <a:latin typeface="Arial"/>
                <a:ea typeface="Arial"/>
                <a:cs typeface="Arial"/>
                <a:sym typeface="Arial"/>
              </a:rPr>
              <a:t>4.  </a:t>
            </a:r>
            <a:r>
              <a:rPr lang="en-US" sz="1200" b="1">
                <a:latin typeface="Arial"/>
                <a:ea typeface="Arial"/>
                <a:cs typeface="Arial"/>
                <a:sym typeface="Arial"/>
              </a:rPr>
              <a:t>Activity --</a:t>
            </a:r>
            <a:r>
              <a:rPr lang="en-US" sz="1200">
                <a:latin typeface="Arial"/>
                <a:ea typeface="Arial"/>
                <a:cs typeface="Arial"/>
                <a:sym typeface="Arial"/>
              </a:rPr>
              <a:t>  Students use a wand  magnet over the </a:t>
            </a:r>
            <a:r>
              <a:rPr lang="en-US" sz="1200" b="1">
                <a:latin typeface="Arial"/>
                <a:ea typeface="Arial"/>
                <a:cs typeface="Arial"/>
                <a:sym typeface="Arial"/>
              </a:rPr>
              <a:t>outside</a:t>
            </a:r>
            <a:r>
              <a:rPr lang="en-US" sz="1200">
                <a:latin typeface="Arial"/>
                <a:ea typeface="Arial"/>
                <a:cs typeface="Arial"/>
                <a:sym typeface="Arial"/>
              </a:rPr>
              <a:t> of the soil sample bags to see if there is any that have magnetite, a magnetic mineral.  If the soils have magnetite they will see small bits respond to the magnet.  The presence of magnetite means that the parent rock may have been granitic.  Magnetite erodes out of the rock and is left in the soil. </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Answers</a:t>
            </a:r>
            <a:endParaRPr/>
          </a:p>
        </p:txBody>
      </p:sp>
      <p:sp>
        <p:nvSpPr>
          <p:cNvPr id="202" name="Google Shape;202;p2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Bags labeled</a:t>
            </a:r>
            <a:endParaRPr/>
          </a:p>
          <a:p>
            <a:pPr marL="457200" lvl="0" indent="-342900" algn="l" rtl="0">
              <a:spcBef>
                <a:spcPts val="1000"/>
              </a:spcBef>
              <a:spcAft>
                <a:spcPts val="0"/>
              </a:spcAft>
              <a:buSzPts val="1800"/>
              <a:buChar char="-"/>
            </a:pPr>
            <a:r>
              <a:rPr lang="en-US"/>
              <a:t>1 = B 	Subsoil</a:t>
            </a:r>
            <a:endParaRPr/>
          </a:p>
          <a:p>
            <a:pPr marL="457200" lvl="0" indent="-342900" algn="l" rtl="0">
              <a:spcBef>
                <a:spcPts val="0"/>
              </a:spcBef>
              <a:spcAft>
                <a:spcPts val="0"/>
              </a:spcAft>
              <a:buSzPts val="1800"/>
              <a:buChar char="-"/>
            </a:pPr>
            <a:r>
              <a:rPr lang="en-US"/>
              <a:t>2 = A	Horizon Topsoil</a:t>
            </a:r>
            <a:endParaRPr/>
          </a:p>
          <a:p>
            <a:pPr marL="457200" lvl="0" indent="-342900" algn="l" rtl="0">
              <a:spcBef>
                <a:spcPts val="0"/>
              </a:spcBef>
              <a:spcAft>
                <a:spcPts val="0"/>
              </a:spcAft>
              <a:buSzPts val="1800"/>
              <a:buChar char="-"/>
            </a:pPr>
            <a:r>
              <a:rPr lang="en-US"/>
              <a:t>3 = C	Horizon Parent Bedrock</a:t>
            </a:r>
            <a:endParaRPr/>
          </a:p>
          <a:p>
            <a:pPr marL="457200" lvl="0" indent="-342900" algn="l" rtl="0">
              <a:spcBef>
                <a:spcPts val="0"/>
              </a:spcBef>
              <a:spcAft>
                <a:spcPts val="0"/>
              </a:spcAft>
              <a:buSzPts val="1800"/>
              <a:buChar char="-"/>
            </a:pPr>
            <a:r>
              <a:rPr lang="en-US"/>
              <a:t>4 = C 	Horizon Parent Bedrock</a:t>
            </a:r>
            <a:endParaRPr/>
          </a:p>
          <a:p>
            <a:pPr marL="457200" lvl="0" indent="-342900" algn="l" rtl="0">
              <a:spcBef>
                <a:spcPts val="0"/>
              </a:spcBef>
              <a:spcAft>
                <a:spcPts val="0"/>
              </a:spcAft>
              <a:buSzPts val="1800"/>
              <a:buChar char="-"/>
            </a:pPr>
            <a:r>
              <a:rPr lang="en-US"/>
              <a:t>5 = O 	Organic material that sits on top of soil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08" name="Google Shape;208;p3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Bags labeled</a:t>
            </a:r>
            <a:endParaRPr/>
          </a:p>
          <a:p>
            <a:pPr marL="457200" lvl="0" indent="-342900" algn="l" rtl="0">
              <a:spcBef>
                <a:spcPts val="1000"/>
              </a:spcBef>
              <a:spcAft>
                <a:spcPts val="0"/>
              </a:spcAft>
              <a:buSzPts val="1800"/>
              <a:buChar char="-"/>
            </a:pPr>
            <a:r>
              <a:rPr lang="en-US"/>
              <a:t>1 = B 	Subsoil</a:t>
            </a:r>
            <a:endParaRPr/>
          </a:p>
          <a:p>
            <a:pPr marL="457200" lvl="0" indent="-342900" algn="l" rtl="0">
              <a:spcBef>
                <a:spcPts val="0"/>
              </a:spcBef>
              <a:spcAft>
                <a:spcPts val="0"/>
              </a:spcAft>
              <a:buSzPts val="1800"/>
              <a:buChar char="-"/>
            </a:pPr>
            <a:r>
              <a:rPr lang="en-US"/>
              <a:t>2 = A	Horizon Topsoil</a:t>
            </a:r>
            <a:endParaRPr/>
          </a:p>
          <a:p>
            <a:pPr marL="457200" lvl="0" indent="-342900" algn="l" rtl="0">
              <a:spcBef>
                <a:spcPts val="0"/>
              </a:spcBef>
              <a:spcAft>
                <a:spcPts val="0"/>
              </a:spcAft>
              <a:buSzPts val="1800"/>
              <a:buChar char="-"/>
            </a:pPr>
            <a:r>
              <a:rPr lang="en-US"/>
              <a:t>3 = C	Horizon (non-magnetic parent bedrock)</a:t>
            </a:r>
            <a:endParaRPr/>
          </a:p>
          <a:p>
            <a:pPr marL="457200" lvl="0" indent="-342900" algn="l" rtl="0">
              <a:spcBef>
                <a:spcPts val="0"/>
              </a:spcBef>
              <a:spcAft>
                <a:spcPts val="0"/>
              </a:spcAft>
              <a:buSzPts val="1800"/>
              <a:buChar char="-"/>
            </a:pPr>
            <a:r>
              <a:rPr lang="en-US"/>
              <a:t>4 = C 	Horizon (magnetic parent bedrock)</a:t>
            </a:r>
            <a:endParaRPr/>
          </a:p>
          <a:p>
            <a:pPr marL="457200" lvl="0" indent="-342900" algn="l" rtl="0">
              <a:spcBef>
                <a:spcPts val="0"/>
              </a:spcBef>
              <a:spcAft>
                <a:spcPts val="0"/>
              </a:spcAft>
              <a:buSzPts val="1800"/>
              <a:buChar char="-"/>
            </a:pPr>
            <a:r>
              <a:rPr lang="en-US"/>
              <a:t>5 = O 	Organic material that sits on top of soil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01"/>
            <a:ext cx="7772400" cy="1470025"/>
          </a:xfrm>
        </p:spPr>
        <p:txBody>
          <a:bodyPr>
            <a:normAutofit fontScale="90000"/>
          </a:bodyPr>
          <a:lstStyle/>
          <a:p>
            <a:r>
              <a:rPr lang="en-US" dirty="0"/>
              <a:t>What makes up healthy soil?</a:t>
            </a:r>
          </a:p>
        </p:txBody>
      </p:sp>
      <p:pic>
        <p:nvPicPr>
          <p:cNvPr id="4" name="Picture 2"/>
          <p:cNvPicPr>
            <a:picLocks noChangeAspect="1" noChangeArrowheads="1"/>
          </p:cNvPicPr>
          <p:nvPr/>
        </p:nvPicPr>
        <p:blipFill>
          <a:blip r:embed="rId2"/>
          <a:srcRect/>
          <a:stretch>
            <a:fillRect/>
          </a:stretch>
        </p:blipFill>
        <p:spPr bwMode="auto">
          <a:xfrm>
            <a:off x="1862676" y="2553420"/>
            <a:ext cx="8466648" cy="3734296"/>
          </a:xfrm>
          <a:prstGeom prst="rect">
            <a:avLst/>
          </a:prstGeom>
          <a:noFill/>
          <a:ln w="9525">
            <a:noFill/>
            <a:miter lim="800000"/>
            <a:headEnd/>
            <a:tailEnd/>
          </a:ln>
          <a:effectLst/>
        </p:spPr>
      </p:pic>
      <p:sp>
        <p:nvSpPr>
          <p:cNvPr id="6" name="Subtitle 2"/>
          <p:cNvSpPr txBox="1">
            <a:spLocks/>
          </p:cNvSpPr>
          <p:nvPr/>
        </p:nvSpPr>
        <p:spPr>
          <a:xfrm>
            <a:off x="2895600" y="2743200"/>
            <a:ext cx="6400800" cy="1752600"/>
          </a:xfrm>
          <a:prstGeom prst="rect">
            <a:avLst/>
          </a:prstGeom>
        </p:spPr>
        <p:txBody>
          <a:bodyPr vert="horz" lIns="91440" tIns="45720" rIns="91440" bIns="45720" rtlCol="0">
            <a:normAutofit/>
          </a:bodyPr>
          <a:lstStyle/>
          <a:p>
            <a:pPr algn="ctr">
              <a:spcBef>
                <a:spcPct val="20000"/>
              </a:spcBef>
              <a:defRPr/>
            </a:pPr>
            <a:endParaRPr lang="en-US" sz="3200" dirty="0">
              <a:solidFill>
                <a:schemeClr val="tx1">
                  <a:tint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438400" y="1676400"/>
            <a:ext cx="7219950" cy="3771900"/>
          </a:xfrm>
          <a:prstGeom prst="rect">
            <a:avLst/>
          </a:prstGeom>
          <a:noFill/>
          <a:ln w="9525">
            <a:noFill/>
            <a:miter lim="800000"/>
            <a:headEnd/>
            <a:tailEnd/>
          </a:ln>
          <a:effectLst/>
        </p:spPr>
      </p:pic>
      <p:sp>
        <p:nvSpPr>
          <p:cNvPr id="4" name="Content Placeholder 2"/>
          <p:cNvSpPr txBox="1">
            <a:spLocks/>
          </p:cNvSpPr>
          <p:nvPr/>
        </p:nvSpPr>
        <p:spPr>
          <a:xfrm>
            <a:off x="1905000" y="5444836"/>
            <a:ext cx="8534400" cy="1066800"/>
          </a:xfrm>
          <a:prstGeom prst="rect">
            <a:avLst/>
          </a:prstGeom>
        </p:spPr>
        <p:txBody>
          <a:bodyPr>
            <a:normAutofit fontScale="92500" lnSpcReduction="10000"/>
          </a:bodyPr>
          <a:lstStyle/>
          <a:p>
            <a:pPr algn="ctr">
              <a:spcBef>
                <a:spcPct val="20000"/>
              </a:spcBef>
              <a:defRPr/>
            </a:pPr>
            <a:r>
              <a:rPr lang="en-US" sz="3200" dirty="0">
                <a:latin typeface="Tekton Pro" pitchFamily="34" charset="0"/>
              </a:rPr>
              <a:t>The above is the best ratio for plants.</a:t>
            </a:r>
          </a:p>
          <a:p>
            <a:pPr algn="ctr">
              <a:spcBef>
                <a:spcPct val="20000"/>
              </a:spcBef>
              <a:defRPr/>
            </a:pPr>
            <a:r>
              <a:rPr lang="en-US" sz="3200" dirty="0">
                <a:latin typeface="Tekton Pro" pitchFamily="34" charset="0"/>
              </a:rPr>
              <a:t>Organic matter is a small but critical part of soil.</a:t>
            </a:r>
            <a:endParaRPr lang="en-US" sz="4800" dirty="0">
              <a:latin typeface="Tekton Pro" pitchFamily="34" charset="0"/>
            </a:endParaRPr>
          </a:p>
        </p:txBody>
      </p:sp>
      <p:sp>
        <p:nvSpPr>
          <p:cNvPr id="5" name="Title 3"/>
          <p:cNvSpPr txBox="1">
            <a:spLocks/>
          </p:cNvSpPr>
          <p:nvPr/>
        </p:nvSpPr>
        <p:spPr>
          <a:xfrm>
            <a:off x="112143" y="304800"/>
            <a:ext cx="11481759" cy="1323439"/>
          </a:xfrm>
          <a:prstGeom prst="rect">
            <a:avLst/>
          </a:prstGeom>
          <a:noFill/>
        </p:spPr>
        <p:txBody>
          <a:bodyPr wrap="square" rtlCol="0">
            <a:spAutoFit/>
          </a:bodyPr>
          <a:lstStyle/>
          <a:p>
            <a:pPr algn="ctr">
              <a:spcBef>
                <a:spcPct val="0"/>
              </a:spcBef>
              <a:defRPr/>
            </a:pPr>
            <a:r>
              <a:rPr lang="en-US" sz="4000" b="1" dirty="0">
                <a:latin typeface="Tekton Pro" pitchFamily="34" charset="0"/>
                <a:ea typeface="+mj-ea"/>
                <a:cs typeface="+mj-cs"/>
              </a:rPr>
              <a:t>Healthy soil is a mix of minerals, air, water and organic material (compost)</a:t>
            </a:r>
          </a:p>
        </p:txBody>
      </p:sp>
      <p:cxnSp>
        <p:nvCxnSpPr>
          <p:cNvPr id="7" name="Straight Arrow Connector 6"/>
          <p:cNvCxnSpPr/>
          <p:nvPr/>
        </p:nvCxnSpPr>
        <p:spPr>
          <a:xfrm rot="10800000">
            <a:off x="6248400" y="4277380"/>
            <a:ext cx="17526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01000" y="4658380"/>
            <a:ext cx="1752600" cy="523220"/>
          </a:xfrm>
          <a:prstGeom prst="rect">
            <a:avLst/>
          </a:prstGeom>
          <a:noFill/>
          <a:ln>
            <a:noFill/>
          </a:ln>
        </p:spPr>
        <p:txBody>
          <a:bodyPr wrap="square" rtlCol="0">
            <a:spAutoFit/>
          </a:bodyPr>
          <a:lstStyle/>
          <a:p>
            <a:r>
              <a:rPr lang="en-US" sz="2800" b="1" dirty="0">
                <a:solidFill>
                  <a:srgbClr val="FF0000"/>
                </a:solidFill>
              </a:rPr>
              <a:t>COMPOST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531" y="1904999"/>
            <a:ext cx="5303269" cy="2097657"/>
          </a:xfrm>
        </p:spPr>
        <p:txBody>
          <a:bodyPr>
            <a:normAutofit fontScale="90000"/>
          </a:bodyPr>
          <a:lstStyle/>
          <a:p>
            <a:r>
              <a:rPr lang="en-US" dirty="0"/>
              <a:t>Compost is critical for healthy soil </a:t>
            </a:r>
            <a:br>
              <a:rPr lang="en-US" dirty="0"/>
            </a:br>
            <a:r>
              <a:rPr lang="en-US" dirty="0"/>
              <a:t>But …do you think plants will be healthy if we planted them in </a:t>
            </a:r>
            <a:r>
              <a:rPr lang="en-US" b="1" dirty="0"/>
              <a:t>ONLY</a:t>
            </a:r>
            <a:r>
              <a:rPr lang="en-US" dirty="0"/>
              <a:t> compost?</a:t>
            </a:r>
          </a:p>
        </p:txBody>
      </p:sp>
      <p:pic>
        <p:nvPicPr>
          <p:cNvPr id="2051" name="Picture 3"/>
          <p:cNvPicPr>
            <a:picLocks noGrp="1" noChangeAspect="1" noChangeArrowheads="1"/>
          </p:cNvPicPr>
          <p:nvPr>
            <p:ph idx="1"/>
          </p:nvPr>
        </p:nvPicPr>
        <p:blipFill>
          <a:blip r:embed="rId2"/>
          <a:srcRect/>
          <a:stretch>
            <a:fillRect/>
          </a:stretch>
        </p:blipFill>
        <p:spPr bwMode="auto">
          <a:xfrm>
            <a:off x="6001661" y="671422"/>
            <a:ext cx="5473808" cy="55654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026" y="0"/>
            <a:ext cx="10213676" cy="3352800"/>
          </a:xfrm>
        </p:spPr>
        <p:txBody>
          <a:bodyPr>
            <a:noAutofit/>
          </a:bodyPr>
          <a:lstStyle/>
          <a:p>
            <a:pPr algn="l"/>
            <a:r>
              <a:rPr lang="en-US" sz="3600" dirty="0"/>
              <a:t>Plus, compost is lighter weight than soil minerals and tends to float.  Compost doesn’t hold plant roots in place. </a:t>
            </a:r>
            <a:br>
              <a:rPr lang="en-US" sz="3600" dirty="0"/>
            </a:br>
            <a:endParaRPr lang="en-US" sz="3600" dirty="0"/>
          </a:p>
        </p:txBody>
      </p:sp>
      <p:pic>
        <p:nvPicPr>
          <p:cNvPr id="2050" name="Picture 2"/>
          <p:cNvPicPr>
            <a:picLocks noChangeAspect="1" noChangeArrowheads="1"/>
          </p:cNvPicPr>
          <p:nvPr/>
        </p:nvPicPr>
        <p:blipFill>
          <a:blip r:embed="rId2"/>
          <a:srcRect/>
          <a:stretch>
            <a:fillRect/>
          </a:stretch>
        </p:blipFill>
        <p:spPr bwMode="auto">
          <a:xfrm>
            <a:off x="2268746" y="1736785"/>
            <a:ext cx="7979434" cy="476083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0600"/>
            <a:ext cx="8229600" cy="1143000"/>
          </a:xfrm>
        </p:spPr>
        <p:txBody>
          <a:bodyPr>
            <a:normAutofit fontScale="90000"/>
          </a:bodyPr>
          <a:lstStyle/>
          <a:p>
            <a:pPr algn="l"/>
            <a:r>
              <a:rPr lang="en-US" sz="4000" dirty="0"/>
              <a:t>Soil starts with hard rock that breaks down, small plants grow and add organic matter that supports larger plants</a:t>
            </a:r>
            <a:br>
              <a:rPr lang="en-US" dirty="0"/>
            </a:br>
            <a:br>
              <a:rPr lang="en-US" dirty="0"/>
            </a:br>
            <a:r>
              <a:rPr lang="en-US" dirty="0"/>
              <a:t>—it takes a LONG time to form soil </a:t>
            </a:r>
          </a:p>
        </p:txBody>
      </p:sp>
      <p:pic>
        <p:nvPicPr>
          <p:cNvPr id="3074" name="Picture 2"/>
          <p:cNvPicPr>
            <a:picLocks noGrp="1" noChangeAspect="1" noChangeArrowheads="1"/>
          </p:cNvPicPr>
          <p:nvPr>
            <p:ph idx="1"/>
          </p:nvPr>
        </p:nvPicPr>
        <p:blipFill>
          <a:blip r:embed="rId2"/>
          <a:srcRect/>
          <a:stretch>
            <a:fillRect/>
          </a:stretch>
        </p:blipFill>
        <p:spPr bwMode="auto">
          <a:xfrm>
            <a:off x="966158" y="3102859"/>
            <a:ext cx="2642116" cy="263348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732777" y="3200400"/>
            <a:ext cx="2544450" cy="253594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481313" y="3228460"/>
            <a:ext cx="2482717" cy="250788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9229473" y="3200400"/>
            <a:ext cx="2544450" cy="25444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Soil has layers--</a:t>
            </a:r>
            <a:br>
              <a:rPr lang="en-US" dirty="0"/>
            </a:br>
            <a:r>
              <a:rPr lang="en-US" sz="3600" dirty="0"/>
              <a:t>top layers have more organic matter</a:t>
            </a:r>
            <a:br>
              <a:rPr lang="en-US" sz="3600" dirty="0"/>
            </a:br>
            <a:r>
              <a:rPr lang="en-US" sz="3600" dirty="0"/>
              <a:t>bottom layer has little to no organic matter.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545" y="1905000"/>
            <a:ext cx="6051369"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57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721546"/>
            <a:ext cx="4160982" cy="5146964"/>
          </a:xfrm>
        </p:spPr>
        <p:txBody>
          <a:bodyPr>
            <a:normAutofit fontScale="47500" lnSpcReduction="20000"/>
          </a:bodyPr>
          <a:lstStyle/>
          <a:p>
            <a:pPr marL="0" indent="0">
              <a:buNone/>
            </a:pPr>
            <a:r>
              <a:rPr lang="en-US" sz="4800" dirty="0">
                <a:latin typeface="Tekton Pro" pitchFamily="34" charset="0"/>
              </a:rPr>
              <a:t>O  – layer of organic material on top of soil (dead leaves etc)</a:t>
            </a:r>
          </a:p>
          <a:p>
            <a:pPr marL="0" indent="0">
              <a:buNone/>
            </a:pPr>
            <a:r>
              <a:rPr lang="en-US" sz="4800" dirty="0">
                <a:latin typeface="Tekton Pro" pitchFamily="34" charset="0"/>
              </a:rPr>
              <a:t>   </a:t>
            </a:r>
          </a:p>
          <a:p>
            <a:pPr marL="0" indent="0">
              <a:buNone/>
            </a:pPr>
            <a:r>
              <a:rPr lang="en-US" sz="4800" dirty="0">
                <a:latin typeface="Tekton Pro" pitchFamily="34" charset="0"/>
              </a:rPr>
              <a:t> A  -- topsoil  - lots of organic matter plus minerals (clay, sand and silt)</a:t>
            </a:r>
          </a:p>
          <a:p>
            <a:pPr marL="0" indent="0">
              <a:buNone/>
            </a:pPr>
            <a:endParaRPr lang="en-US" sz="4800" dirty="0">
              <a:latin typeface="Tekton Pro" pitchFamily="34" charset="0"/>
            </a:endParaRPr>
          </a:p>
          <a:p>
            <a:pPr marL="0" indent="0">
              <a:buNone/>
            </a:pPr>
            <a:r>
              <a:rPr lang="en-US" sz="4800" dirty="0">
                <a:latin typeface="Tekton Pro" pitchFamily="34" charset="0"/>
              </a:rPr>
              <a:t>B  – subsoil – parent material and some organic material</a:t>
            </a:r>
          </a:p>
          <a:p>
            <a:pPr marL="0" indent="0">
              <a:buNone/>
            </a:pPr>
            <a:endParaRPr lang="en-US" sz="4800" dirty="0">
              <a:latin typeface="Tekton Pro" pitchFamily="34" charset="0"/>
            </a:endParaRPr>
          </a:p>
          <a:p>
            <a:pPr marL="0" indent="0">
              <a:buNone/>
            </a:pPr>
            <a:r>
              <a:rPr lang="en-US" sz="4800" dirty="0">
                <a:latin typeface="Tekton Pro" pitchFamily="34" charset="0"/>
              </a:rPr>
              <a:t>C  – parent material (eroded bedrock),  almost no organic material</a:t>
            </a:r>
          </a:p>
          <a:p>
            <a:pPr marL="0" indent="0">
              <a:buNone/>
            </a:pPr>
            <a:endParaRPr lang="en-US" sz="4800" dirty="0">
              <a:latin typeface="Tekton Pro" pitchFamily="34" charset="0"/>
            </a:endParaRPr>
          </a:p>
          <a:p>
            <a:pPr marL="0" indent="0">
              <a:buNone/>
            </a:pPr>
            <a:r>
              <a:rPr lang="en-US" sz="4800" dirty="0">
                <a:latin typeface="Tekton Pro" pitchFamily="34" charset="0"/>
              </a:rPr>
              <a:t>R  -- is just rock (called bedrock)</a:t>
            </a:r>
          </a:p>
        </p:txBody>
      </p:sp>
      <p:sp>
        <p:nvSpPr>
          <p:cNvPr id="4" name="Title 3"/>
          <p:cNvSpPr txBox="1">
            <a:spLocks noGrp="1"/>
          </p:cNvSpPr>
          <p:nvPr>
            <p:ph type="title"/>
          </p:nvPr>
        </p:nvSpPr>
        <p:spPr>
          <a:xfrm>
            <a:off x="3124200" y="-71275"/>
            <a:ext cx="6477000" cy="1754326"/>
          </a:xfrm>
          <a:prstGeom prst="rect">
            <a:avLst/>
          </a:prstGeom>
          <a:noFill/>
        </p:spPr>
        <p:txBody>
          <a:bodyPr wrap="square" rtlCol="0">
            <a:spAutoFit/>
          </a:bodyPr>
          <a:lstStyle/>
          <a:p>
            <a:r>
              <a:rPr lang="en-US" sz="4000" b="1" dirty="0">
                <a:latin typeface="Tekton Pro" pitchFamily="34" charset="0"/>
              </a:rPr>
              <a:t>Mature soil layers are defined by amount of organic material</a:t>
            </a:r>
          </a:p>
        </p:txBody>
      </p:sp>
      <p:grpSp>
        <p:nvGrpSpPr>
          <p:cNvPr id="6" name="Group 5"/>
          <p:cNvGrpSpPr/>
          <p:nvPr/>
        </p:nvGrpSpPr>
        <p:grpSpPr>
          <a:xfrm>
            <a:off x="1828800" y="1447801"/>
            <a:ext cx="4419600" cy="5569527"/>
            <a:chOff x="457200" y="831272"/>
            <a:chExt cx="4724400" cy="5721927"/>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831272"/>
              <a:ext cx="4724400" cy="572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43200" y="2209800"/>
              <a:ext cx="2362200" cy="379438"/>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17127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81" y="457200"/>
            <a:ext cx="10584611" cy="1143000"/>
          </a:xfrm>
        </p:spPr>
        <p:txBody>
          <a:bodyPr>
            <a:noAutofit/>
          </a:bodyPr>
          <a:lstStyle/>
          <a:p>
            <a:r>
              <a:rPr lang="en-US" sz="3600" dirty="0"/>
              <a:t>Soils can also be described by mineral type, color, particle size and if the minerals are magnetic</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19897"/>
          <a:stretch>
            <a:fillRect/>
          </a:stretch>
        </p:blipFill>
        <p:spPr bwMode="auto">
          <a:xfrm>
            <a:off x="1828801" y="1772478"/>
            <a:ext cx="3809999" cy="356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srcRect l="21867"/>
          <a:stretch>
            <a:fillRect/>
          </a:stretch>
        </p:blipFill>
        <p:spPr bwMode="auto">
          <a:xfrm>
            <a:off x="6477000" y="2133600"/>
            <a:ext cx="3810000" cy="3105150"/>
          </a:xfrm>
          <a:prstGeom prst="rect">
            <a:avLst/>
          </a:prstGeom>
          <a:noFill/>
          <a:ln w="9525">
            <a:noFill/>
            <a:miter lim="800000"/>
            <a:headEnd/>
            <a:tailEnd/>
          </a:ln>
          <a:effectLst/>
        </p:spPr>
      </p:pic>
      <p:sp>
        <p:nvSpPr>
          <p:cNvPr id="5" name="TextBox 4"/>
          <p:cNvSpPr txBox="1"/>
          <p:nvPr/>
        </p:nvSpPr>
        <p:spPr>
          <a:xfrm>
            <a:off x="1905000" y="5638801"/>
            <a:ext cx="8229600" cy="954107"/>
          </a:xfrm>
          <a:prstGeom prst="rect">
            <a:avLst/>
          </a:prstGeom>
          <a:noFill/>
        </p:spPr>
        <p:txBody>
          <a:bodyPr wrap="square" rtlCol="0">
            <a:spAutoFit/>
          </a:bodyPr>
          <a:lstStyle/>
          <a:p>
            <a:r>
              <a:rPr lang="en-US" sz="2800" dirty="0"/>
              <a:t>Examples of soil profile of coarse and fine soils.  Where is the darkest layer in each?  Why is it so dark?</a:t>
            </a:r>
          </a:p>
        </p:txBody>
      </p:sp>
    </p:spTree>
    <p:extLst>
      <p:ext uri="{BB962C8B-B14F-4D97-AF65-F5344CB8AC3E}">
        <p14:creationId xmlns:p14="http://schemas.microsoft.com/office/powerpoint/2010/main" val="2765173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TotalTime>
  <Words>953</Words>
  <Application>Microsoft Office PowerPoint</Application>
  <PresentationFormat>Widescreen</PresentationFormat>
  <Paragraphs>64</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Arial Rounded</vt:lpstr>
      <vt:lpstr>Arial Rounded MT Bold</vt:lpstr>
      <vt:lpstr>Calibri</vt:lpstr>
      <vt:lpstr>Calibri Light</vt:lpstr>
      <vt:lpstr>Tekton Pro</vt:lpstr>
      <vt:lpstr>Times New Roman</vt:lpstr>
      <vt:lpstr>Office Theme</vt:lpstr>
      <vt:lpstr>Mattos Science Magnet Docent Program</vt:lpstr>
      <vt:lpstr>What makes up healthy soil?</vt:lpstr>
      <vt:lpstr>PowerPoint Presentation</vt:lpstr>
      <vt:lpstr>Compost is critical for healthy soil  But …do you think plants will be healthy if we planted them in ONLY compost?</vt:lpstr>
      <vt:lpstr>Plus, compost is lighter weight than soil minerals and tends to float.  Compost doesn’t hold plant roots in place.  </vt:lpstr>
      <vt:lpstr>Soil starts with hard rock that breaks down, small plants grow and add organic matter that supports larger plants  —it takes a LONG time to form soil </vt:lpstr>
      <vt:lpstr>Soil has layers-- top layers have more organic matter bottom layer has little to no organic matter.  </vt:lpstr>
      <vt:lpstr>Mature soil layers are defined by amount of organic material</vt:lpstr>
      <vt:lpstr>Soils can also be described by mineral type, color, particle size and if the minerals are magnetic</vt:lpstr>
      <vt:lpstr>Three experiments today</vt:lpstr>
      <vt:lpstr>3 Soil Experiments  </vt:lpstr>
      <vt:lpstr>Fill in the worksheet as you do the three experiments</vt:lpstr>
      <vt:lpstr>Docent Notes</vt:lpstr>
      <vt:lpstr>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Mattos Science Magnet Docent Program</dc:title>
  <dc:creator>Joyce Blueford</dc:creator>
  <cp:lastModifiedBy>Joyce Blueford</cp:lastModifiedBy>
  <cp:revision>16</cp:revision>
  <dcterms:created xsi:type="dcterms:W3CDTF">2023-01-19T02:50:34Z</dcterms:created>
  <dcterms:modified xsi:type="dcterms:W3CDTF">2024-07-21T00:25:37Z</dcterms:modified>
</cp:coreProperties>
</file>