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0909e20b2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20909e20b25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122abb5b6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2122abb5b66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1299562d5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21299562d5a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122abb5b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If possible, let students move around a bit while using the mirrors.  They find this amazing.</a:t>
            </a:r>
            <a:endParaRPr/>
          </a:p>
        </p:txBody>
      </p:sp>
      <p:sp>
        <p:nvSpPr>
          <p:cNvPr id="210" name="Google Shape;210;g2122abb5b6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122abb5b6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g2122abb5b66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174c5e5962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g2174c5e5962_4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NOTE TO DOCENTS.  FOR THIS WE RECOMMEND TURNING OFF THE LIGHTS AND HAVE STUDENTS USE THE WINDOW AS THEIR LIGHT SOURCE.  THE LENS MUST BE BETWEEN THE LIGHT SOURCE (THE WINDOW) AND THE CARD.  STUDENTS FREQUENTLY TRY TO PUT THE CARD IN FRONT OF THE LENS AND THEY WON’T SEE ANYTHING.  YOU WILL HAVE TO HELP THEM MOVE THE LENS AND CARD BACK AND FORTH UNTIL THEY GET IT IN FOCUS.</a:t>
            </a:r>
            <a:endParaRPr/>
          </a:p>
          <a:p>
            <a:pPr marL="0" lvl="0" indent="0" algn="l" rtl="0">
              <a:spcBef>
                <a:spcPts val="0"/>
              </a:spcBef>
              <a:spcAft>
                <a:spcPts val="0"/>
              </a:spcAft>
              <a:buNone/>
            </a:pPr>
            <a:endParaRPr/>
          </a:p>
          <a:p>
            <a:pPr marL="0" lvl="0" indent="0" algn="l" rtl="0">
              <a:spcBef>
                <a:spcPts val="0"/>
              </a:spcBef>
              <a:spcAft>
                <a:spcPts val="0"/>
              </a:spcAft>
              <a:buNone/>
            </a:pPr>
            <a:r>
              <a:rPr lang="en-US"/>
              <a:t>The image needs to be replaced since it is copyrighted.,</a:t>
            </a:r>
            <a:endParaRPr/>
          </a:p>
        </p:txBody>
      </p:sp>
      <p:sp>
        <p:nvSpPr>
          <p:cNvPr id="136" name="Google Shape;136;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174c5e596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g2174c5e5962_4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hyperlink" Target="http://drive.google.com/file/d/1Z5l9BbONT3xfeoLvEJ75X6wbxsCEqYE0/view"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gif"/><Relationship Id="rId4" Type="http://schemas.openxmlformats.org/officeDocument/2006/relationships/hyperlink" Target="https://www.exploratorium.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2683497" y="1102257"/>
            <a:ext cx="9144000" cy="16557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0000"/>
              </a:buClr>
              <a:buSzPct val="100000"/>
              <a:buFont typeface="Arial Rounded"/>
              <a:buNone/>
            </a:pPr>
            <a:r>
              <a:rPr lang="en-US" b="1">
                <a:solidFill>
                  <a:srgbClr val="FF0000"/>
                </a:solidFill>
                <a:latin typeface="Arial Rounded"/>
                <a:ea typeface="Arial Rounded"/>
                <a:cs typeface="Arial Rounded"/>
                <a:sym typeface="Arial Rounded"/>
              </a:rPr>
              <a:t>Mattos Science Magnet</a:t>
            </a:r>
            <a:br>
              <a:rPr lang="en-US" b="1">
                <a:solidFill>
                  <a:srgbClr val="FF0000"/>
                </a:solidFill>
                <a:latin typeface="Arial Rounded"/>
                <a:ea typeface="Arial Rounded"/>
                <a:cs typeface="Arial Rounded"/>
                <a:sym typeface="Arial Rounded"/>
              </a:rPr>
            </a:br>
            <a:r>
              <a:rPr lang="en-US" b="1">
                <a:solidFill>
                  <a:srgbClr val="FF0000"/>
                </a:solidFill>
                <a:latin typeface="Arial Rounded"/>
                <a:ea typeface="Arial Rounded"/>
                <a:cs typeface="Arial Rounded"/>
                <a:sym typeface="Arial Rounded"/>
              </a:rPr>
              <a:t>Docent Program</a:t>
            </a:r>
            <a:endParaRPr/>
          </a:p>
        </p:txBody>
      </p:sp>
      <p:sp>
        <p:nvSpPr>
          <p:cNvPr id="85" name="Google Shape;85;p13"/>
          <p:cNvSpPr txBox="1">
            <a:spLocks noGrp="1"/>
          </p:cNvSpPr>
          <p:nvPr>
            <p:ph type="subTitle" idx="1"/>
          </p:nvPr>
        </p:nvSpPr>
        <p:spPr>
          <a:xfrm>
            <a:off x="153460" y="3550253"/>
            <a:ext cx="10758114" cy="1259491"/>
          </a:xfrm>
          <a:prstGeom prst="rect">
            <a:avLst/>
          </a:prstGeom>
          <a:noFill/>
          <a:ln>
            <a:noFill/>
          </a:ln>
        </p:spPr>
        <p:txBody>
          <a:bodyPr spcFirstLastPara="1" wrap="square" lIns="91425" tIns="45700" rIns="91425" bIns="45700" anchor="t" anchorCtr="0">
            <a:noAutofit/>
          </a:bodyPr>
          <a:lstStyle/>
          <a:p>
            <a:pPr marL="0" lvl="0" indent="0">
              <a:spcBef>
                <a:spcPts val="0"/>
              </a:spcBef>
              <a:buSzPts val="7200"/>
            </a:pPr>
            <a:r>
              <a:rPr lang="en-US" sz="4000" b="1" dirty="0">
                <a:latin typeface="Arial Rounded"/>
                <a:ea typeface="Arial Rounded"/>
                <a:cs typeface="Arial Rounded"/>
                <a:sym typeface="Arial Rounded"/>
              </a:rPr>
              <a:t>First Grade</a:t>
            </a:r>
            <a:br>
              <a:rPr lang="en-US" sz="4000" b="1" dirty="0">
                <a:latin typeface="Arial Rounded"/>
                <a:ea typeface="Arial Rounded"/>
                <a:cs typeface="Arial Rounded"/>
                <a:sym typeface="Arial Rounded"/>
              </a:rPr>
            </a:br>
            <a:r>
              <a:rPr lang="en-US" sz="4000" b="1" dirty="0">
                <a:latin typeface="Arial Rounded"/>
                <a:ea typeface="Arial Rounded"/>
                <a:cs typeface="Arial Rounded"/>
                <a:sym typeface="Arial Rounded"/>
              </a:rPr>
              <a:t>Lesson 2. Reflection and Refraction </a:t>
            </a:r>
            <a:endParaRPr dirty="0"/>
          </a:p>
        </p:txBody>
      </p:sp>
      <p:pic>
        <p:nvPicPr>
          <p:cNvPr id="87" name="Google Shape;87;p13"/>
          <p:cNvPicPr preferRelativeResize="0"/>
          <p:nvPr/>
        </p:nvPicPr>
        <p:blipFill rotWithShape="1">
          <a:blip r:embed="rId3">
            <a:alphaModFix/>
          </a:blip>
          <a:srcRect/>
          <a:stretch/>
        </p:blipFill>
        <p:spPr>
          <a:xfrm>
            <a:off x="516904" y="974232"/>
            <a:ext cx="2412396" cy="1911812"/>
          </a:xfrm>
          <a:prstGeom prst="rect">
            <a:avLst/>
          </a:prstGeom>
          <a:noFill/>
          <a:ln>
            <a:noFill/>
          </a:ln>
        </p:spPr>
      </p:pic>
      <p:sp>
        <p:nvSpPr>
          <p:cNvPr id="4" name="TextBox 3">
            <a:extLst>
              <a:ext uri="{FF2B5EF4-FFF2-40B4-BE49-F238E27FC236}">
                <a16:creationId xmlns:a16="http://schemas.microsoft.com/office/drawing/2014/main" id="{2279C3AD-C2E8-2EC1-F4F8-7C8D9B1B960B}"/>
              </a:ext>
            </a:extLst>
          </p:cNvPr>
          <p:cNvSpPr txBox="1"/>
          <p:nvPr/>
        </p:nvSpPr>
        <p:spPr>
          <a:xfrm>
            <a:off x="8256935" y="5150787"/>
            <a:ext cx="3230711"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br>
              <a:rPr lang="en-US" dirty="0"/>
            </a:br>
            <a:r>
              <a:rPr lang="en-US" dirty="0"/>
              <a:t>Math Science Nucleus ©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body" idx="1"/>
          </p:nvPr>
        </p:nvSpPr>
        <p:spPr>
          <a:xfrm>
            <a:off x="838200" y="2096410"/>
            <a:ext cx="2948700" cy="3348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Bounces off shiny surface including water, metal, mirror</a:t>
            </a:r>
            <a:endParaRPr/>
          </a:p>
          <a:p>
            <a:pPr marL="228600" lvl="0" indent="-228600" algn="l" rtl="0">
              <a:lnSpc>
                <a:spcPct val="90000"/>
              </a:lnSpc>
              <a:spcBef>
                <a:spcPts val="1000"/>
              </a:spcBef>
              <a:spcAft>
                <a:spcPts val="0"/>
              </a:spcAft>
              <a:buClr>
                <a:schemeClr val="dk1"/>
              </a:buClr>
              <a:buSzPts val="2800"/>
              <a:buChar char="•"/>
            </a:pPr>
            <a:r>
              <a:rPr lang="en-US"/>
              <a:t>Light  is made up of photons that move like anything else</a:t>
            </a:r>
            <a:endParaRPr/>
          </a:p>
        </p:txBody>
      </p:sp>
      <p:pic>
        <p:nvPicPr>
          <p:cNvPr id="155" name="Google Shape;155;p22"/>
          <p:cNvPicPr preferRelativeResize="0"/>
          <p:nvPr/>
        </p:nvPicPr>
        <p:blipFill rotWithShape="1">
          <a:blip r:embed="rId3">
            <a:alphaModFix/>
          </a:blip>
          <a:srcRect/>
          <a:stretch/>
        </p:blipFill>
        <p:spPr>
          <a:xfrm>
            <a:off x="5098473" y="2056210"/>
            <a:ext cx="6096000" cy="3429000"/>
          </a:xfrm>
          <a:prstGeom prst="rect">
            <a:avLst/>
          </a:prstGeom>
          <a:noFill/>
          <a:ln>
            <a:noFill/>
          </a:ln>
        </p:spPr>
      </p:pic>
      <p:sp>
        <p:nvSpPr>
          <p:cNvPr id="156" name="Google Shape;156;p22"/>
          <p:cNvSpPr txBox="1">
            <a:spLocks noGrp="1"/>
          </p:cNvSpPr>
          <p:nvPr>
            <p:ph type="ctrTitle" idx="4294967295"/>
          </p:nvPr>
        </p:nvSpPr>
        <p:spPr>
          <a:xfrm>
            <a:off x="2812473" y="286328"/>
            <a:ext cx="6567000" cy="1053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sz="6000" b="1"/>
              <a:t>Reflection</a:t>
            </a:r>
            <a:endParaRPr sz="6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859561" y="213472"/>
            <a:ext cx="6685107" cy="11773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What are babies thinking?</a:t>
            </a:r>
            <a:endParaRPr/>
          </a:p>
        </p:txBody>
      </p:sp>
      <p:pic>
        <p:nvPicPr>
          <p:cNvPr id="162" name="Google Shape;162;p23"/>
          <p:cNvPicPr preferRelativeResize="0">
            <a:picLocks noGrp="1"/>
          </p:cNvPicPr>
          <p:nvPr>
            <p:ph type="body" idx="1"/>
          </p:nvPr>
        </p:nvPicPr>
        <p:blipFill rotWithShape="1">
          <a:blip r:embed="rId3">
            <a:alphaModFix/>
          </a:blip>
          <a:srcRect/>
          <a:stretch/>
        </p:blipFill>
        <p:spPr>
          <a:xfrm>
            <a:off x="801254" y="1282195"/>
            <a:ext cx="4248300" cy="2381400"/>
          </a:xfrm>
          <a:prstGeom prst="rect">
            <a:avLst/>
          </a:prstGeom>
          <a:noFill/>
          <a:ln>
            <a:noFill/>
          </a:ln>
        </p:spPr>
      </p:pic>
      <p:pic>
        <p:nvPicPr>
          <p:cNvPr id="163" name="Google Shape;163;p23"/>
          <p:cNvPicPr preferRelativeResize="0"/>
          <p:nvPr/>
        </p:nvPicPr>
        <p:blipFill rotWithShape="1">
          <a:blip r:embed="rId4">
            <a:alphaModFix/>
          </a:blip>
          <a:srcRect/>
          <a:stretch/>
        </p:blipFill>
        <p:spPr>
          <a:xfrm>
            <a:off x="7574093" y="367395"/>
            <a:ext cx="3428998" cy="6123210"/>
          </a:xfrm>
          <a:prstGeom prst="rect">
            <a:avLst/>
          </a:prstGeom>
          <a:noFill/>
          <a:ln>
            <a:noFill/>
          </a:ln>
        </p:spPr>
      </p:pic>
      <p:pic>
        <p:nvPicPr>
          <p:cNvPr id="164" name="Google Shape;164;p23"/>
          <p:cNvPicPr preferRelativeResize="0"/>
          <p:nvPr/>
        </p:nvPicPr>
        <p:blipFill rotWithShape="1">
          <a:blip r:embed="rId5">
            <a:alphaModFix/>
          </a:blip>
          <a:srcRect/>
          <a:stretch/>
        </p:blipFill>
        <p:spPr>
          <a:xfrm>
            <a:off x="1832840" y="3757108"/>
            <a:ext cx="4891232" cy="2758111"/>
          </a:xfrm>
          <a:prstGeom prst="rect">
            <a:avLst/>
          </a:prstGeom>
          <a:noFill/>
          <a:ln>
            <a:noFill/>
          </a:ln>
        </p:spPr>
      </p:pic>
      <p:sp>
        <p:nvSpPr>
          <p:cNvPr id="165" name="Google Shape;165;p23"/>
          <p:cNvSpPr txBox="1"/>
          <p:nvPr/>
        </p:nvSpPr>
        <p:spPr>
          <a:xfrm>
            <a:off x="434109" y="4405745"/>
            <a:ext cx="508000" cy="954107"/>
          </a:xfrm>
          <a:prstGeom prst="rect">
            <a:avLst/>
          </a:prstGeom>
          <a:noFill/>
          <a:ln>
            <a:noFill/>
          </a:ln>
        </p:spPr>
        <p:txBody>
          <a:bodyPr spcFirstLastPara="1" wrap="square" lIns="91425" tIns="45700" rIns="91425" bIns="45700" anchor="t" anchorCtr="0">
            <a:spAutoFit/>
          </a:bodyPr>
          <a:lstStyle/>
          <a:p>
            <a:pPr marL="514350" marR="0" lvl="0" indent="-336550" algn="l" rtl="0">
              <a:spcBef>
                <a:spcPts val="0"/>
              </a:spcBef>
              <a:spcAft>
                <a:spcPts val="0"/>
              </a:spcAft>
              <a:buClr>
                <a:schemeClr val="dk1"/>
              </a:buClr>
              <a:buSzPts val="2800"/>
              <a:buFont typeface="Calibri"/>
              <a:buNone/>
            </a:pPr>
            <a:endParaRPr sz="2800" b="1">
              <a:solidFill>
                <a:schemeClr val="dk1"/>
              </a:solidFill>
              <a:latin typeface="Arial Rounded"/>
              <a:ea typeface="Arial Rounded"/>
              <a:cs typeface="Arial Rounded"/>
              <a:sym typeface="Arial Rounded"/>
            </a:endParaRPr>
          </a:p>
          <a:p>
            <a:pPr marL="514350" marR="0" lvl="0" indent="-336550" algn="l" rtl="0">
              <a:spcBef>
                <a:spcPts val="0"/>
              </a:spcBef>
              <a:spcAft>
                <a:spcPts val="0"/>
              </a:spcAft>
              <a:buClr>
                <a:schemeClr val="dk1"/>
              </a:buClr>
              <a:buSzPts val="2800"/>
              <a:buFont typeface="Calibri"/>
              <a:buNone/>
            </a:pPr>
            <a:endParaRPr sz="2800" b="1">
              <a:solidFill>
                <a:schemeClr val="dk1"/>
              </a:solidFill>
              <a:latin typeface="Arial Rounded"/>
              <a:ea typeface="Arial Rounded"/>
              <a:cs typeface="Arial Rounded"/>
              <a:sym typeface="Arial Rounded"/>
            </a:endParaRPr>
          </a:p>
        </p:txBody>
      </p:sp>
      <p:sp>
        <p:nvSpPr>
          <p:cNvPr id="166" name="Google Shape;166;p23"/>
          <p:cNvSpPr/>
          <p:nvPr/>
        </p:nvSpPr>
        <p:spPr>
          <a:xfrm>
            <a:off x="5141769" y="2180470"/>
            <a:ext cx="8067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1 </a:t>
            </a:r>
            <a:endParaRPr/>
          </a:p>
        </p:txBody>
      </p:sp>
      <p:sp>
        <p:nvSpPr>
          <p:cNvPr id="167" name="Google Shape;167;p23"/>
          <p:cNvSpPr/>
          <p:nvPr/>
        </p:nvSpPr>
        <p:spPr>
          <a:xfrm>
            <a:off x="1287590" y="4843776"/>
            <a:ext cx="6591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2 </a:t>
            </a:r>
            <a:endParaRPr sz="3200">
              <a:solidFill>
                <a:schemeClr val="dk1"/>
              </a:solidFill>
              <a:latin typeface="Calibri"/>
              <a:ea typeface="Calibri"/>
              <a:cs typeface="Calibri"/>
              <a:sym typeface="Calibri"/>
            </a:endParaRPr>
          </a:p>
        </p:txBody>
      </p:sp>
      <p:sp>
        <p:nvSpPr>
          <p:cNvPr id="168" name="Google Shape;168;p23"/>
          <p:cNvSpPr/>
          <p:nvPr/>
        </p:nvSpPr>
        <p:spPr>
          <a:xfrm>
            <a:off x="11032515" y="3136613"/>
            <a:ext cx="7617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3 </a:t>
            </a:r>
            <a:endParaRPr sz="3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par>
                                <p:cTn id="8" presetID="10" presetClass="entr" presetSubtype="0"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1000"/>
                                        <p:tgtEl>
                                          <p:spTgt spid="1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fade">
                                      <p:cBhvr>
                                        <p:cTn id="15" dur="1000"/>
                                        <p:tgtEl>
                                          <p:spTgt spid="163"/>
                                        </p:tgtEl>
                                      </p:cBhvr>
                                    </p:animEffect>
                                  </p:childTnLst>
                                </p:cTn>
                              </p:par>
                              <p:par>
                                <p:cTn id="16" presetID="10" presetClass="entr" presetSubtype="0" fill="hold" nodeType="withEffect">
                                  <p:stCondLst>
                                    <p:cond delay="0"/>
                                  </p:stCondLst>
                                  <p:childTnLst>
                                    <p:set>
                                      <p:cBhvr>
                                        <p:cTn id="17" dur="1" fill="hold">
                                          <p:stCondLst>
                                            <p:cond delay="0"/>
                                          </p:stCondLst>
                                        </p:cTn>
                                        <p:tgtEl>
                                          <p:spTgt spid="168"/>
                                        </p:tgtEl>
                                        <p:attrNameLst>
                                          <p:attrName>style.visibility</p:attrName>
                                        </p:attrNameLst>
                                      </p:cBhvr>
                                      <p:to>
                                        <p:strVal val="visible"/>
                                      </p:to>
                                    </p:set>
                                    <p:animEffect transition="in" filter="fade">
                                      <p:cBhvr>
                                        <p:cTn id="18" dur="1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4"/>
          <p:cNvSpPr txBox="1">
            <a:spLocks noGrp="1"/>
          </p:cNvSpPr>
          <p:nvPr>
            <p:ph type="title"/>
          </p:nvPr>
        </p:nvSpPr>
        <p:spPr>
          <a:xfrm>
            <a:off x="755072" y="356571"/>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6000" b="1"/>
              <a:t>Where is the boy coming from?</a:t>
            </a:r>
            <a:endParaRPr sz="6000"/>
          </a:p>
        </p:txBody>
      </p:sp>
      <p:pic>
        <p:nvPicPr>
          <p:cNvPr id="174" name="Google Shape;174;p24"/>
          <p:cNvPicPr preferRelativeResize="0">
            <a:picLocks noGrp="1"/>
          </p:cNvPicPr>
          <p:nvPr>
            <p:ph type="body" idx="1"/>
          </p:nvPr>
        </p:nvPicPr>
        <p:blipFill rotWithShape="1">
          <a:blip r:embed="rId3">
            <a:alphaModFix/>
          </a:blip>
          <a:srcRect/>
          <a:stretch/>
        </p:blipFill>
        <p:spPr>
          <a:xfrm>
            <a:off x="1542474" y="1487055"/>
            <a:ext cx="8922374" cy="50143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title"/>
          </p:nvPr>
        </p:nvSpPr>
        <p:spPr>
          <a:xfrm>
            <a:off x="912091" y="801471"/>
            <a:ext cx="460201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Dogs and Mirrors</a:t>
            </a:r>
            <a:endParaRPr/>
          </a:p>
        </p:txBody>
      </p:sp>
      <p:pic>
        <p:nvPicPr>
          <p:cNvPr id="180" name="Google Shape;180;p25"/>
          <p:cNvPicPr preferRelativeResize="0">
            <a:picLocks noGrp="1"/>
          </p:cNvPicPr>
          <p:nvPr>
            <p:ph type="body" idx="1"/>
          </p:nvPr>
        </p:nvPicPr>
        <p:blipFill rotWithShape="1">
          <a:blip r:embed="rId3">
            <a:alphaModFix/>
          </a:blip>
          <a:srcRect/>
          <a:stretch/>
        </p:blipFill>
        <p:spPr>
          <a:xfrm>
            <a:off x="6096000" y="1194161"/>
            <a:ext cx="4862400" cy="4862400"/>
          </a:xfrm>
          <a:prstGeom prst="rect">
            <a:avLst/>
          </a:prstGeom>
          <a:noFill/>
          <a:ln>
            <a:noFill/>
          </a:ln>
        </p:spPr>
      </p:pic>
      <p:pic>
        <p:nvPicPr>
          <p:cNvPr id="181" name="Google Shape;181;p25"/>
          <p:cNvPicPr preferRelativeResize="0"/>
          <p:nvPr/>
        </p:nvPicPr>
        <p:blipFill rotWithShape="1">
          <a:blip r:embed="rId4">
            <a:alphaModFix/>
          </a:blip>
          <a:srcRect/>
          <a:stretch/>
        </p:blipFill>
        <p:spPr>
          <a:xfrm>
            <a:off x="838200" y="2336183"/>
            <a:ext cx="4953721" cy="3720346"/>
          </a:xfrm>
          <a:prstGeom prst="rect">
            <a:avLst/>
          </a:prstGeom>
          <a:noFill/>
          <a:ln>
            <a:noFill/>
          </a:ln>
        </p:spPr>
      </p:pic>
      <p:sp>
        <p:nvSpPr>
          <p:cNvPr id="182" name="Google Shape;182;p25"/>
          <p:cNvSpPr/>
          <p:nvPr/>
        </p:nvSpPr>
        <p:spPr>
          <a:xfrm>
            <a:off x="8197650" y="6144819"/>
            <a:ext cx="6591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2 </a:t>
            </a:r>
            <a:endParaRPr sz="3200">
              <a:solidFill>
                <a:schemeClr val="dk1"/>
              </a:solidFill>
              <a:latin typeface="Calibri"/>
              <a:ea typeface="Calibri"/>
              <a:cs typeface="Calibri"/>
              <a:sym typeface="Calibri"/>
            </a:endParaRPr>
          </a:p>
        </p:txBody>
      </p:sp>
      <p:sp>
        <p:nvSpPr>
          <p:cNvPr id="183" name="Google Shape;183;p25"/>
          <p:cNvSpPr/>
          <p:nvPr/>
        </p:nvSpPr>
        <p:spPr>
          <a:xfrm>
            <a:off x="2985511" y="6144858"/>
            <a:ext cx="6591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1 </a:t>
            </a:r>
            <a:endParaRPr sz="3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par>
                                <p:cTn id="8" presetID="10" presetClass="entr" presetSubtype="0" fill="hold" nodeType="withEffect">
                                  <p:stCondLst>
                                    <p:cond delay="0"/>
                                  </p:stCondLst>
                                  <p:childTnLst>
                                    <p:set>
                                      <p:cBhvr>
                                        <p:cTn id="9" dur="1" fill="hold">
                                          <p:stCondLst>
                                            <p:cond delay="0"/>
                                          </p:stCondLst>
                                        </p:cTn>
                                        <p:tgtEl>
                                          <p:spTgt spid="182"/>
                                        </p:tgtEl>
                                        <p:attrNameLst>
                                          <p:attrName>style.visibility</p:attrName>
                                        </p:attrNameLst>
                                      </p:cBhvr>
                                      <p:to>
                                        <p:strVal val="visible"/>
                                      </p:to>
                                    </p:set>
                                    <p:animEffect transition="in" filter="fade">
                                      <p:cBhvr>
                                        <p:cTn id="10"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912091" y="801471"/>
            <a:ext cx="4602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Reflection on water’s surface</a:t>
            </a:r>
            <a:endParaRPr/>
          </a:p>
        </p:txBody>
      </p:sp>
      <p:sp>
        <p:nvSpPr>
          <p:cNvPr id="189" name="Google Shape;189;p26"/>
          <p:cNvSpPr/>
          <p:nvPr/>
        </p:nvSpPr>
        <p:spPr>
          <a:xfrm>
            <a:off x="8197650" y="6144819"/>
            <a:ext cx="6591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2 </a:t>
            </a:r>
            <a:endParaRPr sz="3200">
              <a:solidFill>
                <a:schemeClr val="dk1"/>
              </a:solidFill>
              <a:latin typeface="Calibri"/>
              <a:ea typeface="Calibri"/>
              <a:cs typeface="Calibri"/>
              <a:sym typeface="Calibri"/>
            </a:endParaRPr>
          </a:p>
        </p:txBody>
      </p:sp>
      <p:sp>
        <p:nvSpPr>
          <p:cNvPr id="190" name="Google Shape;190;p26"/>
          <p:cNvSpPr/>
          <p:nvPr/>
        </p:nvSpPr>
        <p:spPr>
          <a:xfrm>
            <a:off x="2985511" y="6144858"/>
            <a:ext cx="6591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1 </a:t>
            </a:r>
            <a:endParaRPr sz="3200">
              <a:solidFill>
                <a:schemeClr val="dk1"/>
              </a:solidFill>
              <a:latin typeface="Calibri"/>
              <a:ea typeface="Calibri"/>
              <a:cs typeface="Calibri"/>
              <a:sym typeface="Calibri"/>
            </a:endParaRPr>
          </a:p>
        </p:txBody>
      </p:sp>
      <p:pic>
        <p:nvPicPr>
          <p:cNvPr id="191" name="Google Shape;191;p26" descr="Animated Gif, Reflection, Water Reflections Water Reflection, Animated Gifs,  Animated Graphics, Animated Lands… | Water reflections, Beautiful  landscapes, Animation"/>
          <p:cNvPicPr preferRelativeResize="0"/>
          <p:nvPr/>
        </p:nvPicPr>
        <p:blipFill rotWithShape="1">
          <a:blip r:embed="rId3">
            <a:alphaModFix/>
          </a:blip>
          <a:srcRect/>
          <a:stretch/>
        </p:blipFill>
        <p:spPr>
          <a:xfrm>
            <a:off x="838200" y="2496249"/>
            <a:ext cx="4953725" cy="3533650"/>
          </a:xfrm>
          <a:prstGeom prst="rect">
            <a:avLst/>
          </a:prstGeom>
          <a:noFill/>
          <a:ln>
            <a:noFill/>
          </a:ln>
        </p:spPr>
      </p:pic>
      <p:pic>
        <p:nvPicPr>
          <p:cNvPr id="192" name="Google Shape;192;p26" descr="Fantasy, Water, Animation, Reflections, Water Reflections, Water Reflection.  Animated Graphics,… | Cool pictures of nature, Beautiful landscapes,  Fantasy landscape"/>
          <p:cNvPicPr preferRelativeResize="0"/>
          <p:nvPr/>
        </p:nvPicPr>
        <p:blipFill rotWithShape="1">
          <a:blip r:embed="rId4">
            <a:alphaModFix/>
          </a:blip>
          <a:srcRect/>
          <a:stretch/>
        </p:blipFill>
        <p:spPr>
          <a:xfrm>
            <a:off x="6095991" y="239846"/>
            <a:ext cx="4544291" cy="58166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body" idx="1"/>
          </p:nvPr>
        </p:nvSpPr>
        <p:spPr>
          <a:xfrm>
            <a:off x="611725" y="1150950"/>
            <a:ext cx="108414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Work with a partner.  Put two mirrors facing each other and a toy in between them.  Arrange the mirrors so you can see more than one toy in the mirror.  Move the mirrors until you can see at least three toys.   </a:t>
            </a:r>
            <a:endParaRPr/>
          </a:p>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0"/>
              </a:spcBef>
              <a:spcAft>
                <a:spcPts val="0"/>
              </a:spcAft>
              <a:buClr>
                <a:schemeClr val="dk1"/>
              </a:buClr>
              <a:buSzPts val="2800"/>
              <a:buNone/>
            </a:pPr>
            <a:endParaRPr/>
          </a:p>
        </p:txBody>
      </p:sp>
      <p:pic>
        <p:nvPicPr>
          <p:cNvPr id="198" name="Google Shape;198;p27"/>
          <p:cNvPicPr preferRelativeResize="0"/>
          <p:nvPr/>
        </p:nvPicPr>
        <p:blipFill rotWithShape="1">
          <a:blip r:embed="rId3">
            <a:alphaModFix/>
          </a:blip>
          <a:srcRect l="18564" r="18526"/>
          <a:stretch/>
        </p:blipFill>
        <p:spPr>
          <a:xfrm>
            <a:off x="446650" y="2449400"/>
            <a:ext cx="5439273" cy="3896924"/>
          </a:xfrm>
          <a:prstGeom prst="rect">
            <a:avLst/>
          </a:prstGeom>
          <a:noFill/>
          <a:ln>
            <a:noFill/>
          </a:ln>
        </p:spPr>
      </p:pic>
      <p:pic>
        <p:nvPicPr>
          <p:cNvPr id="199" name="Google Shape;199;p27"/>
          <p:cNvPicPr preferRelativeResize="0"/>
          <p:nvPr/>
        </p:nvPicPr>
        <p:blipFill rotWithShape="1">
          <a:blip r:embed="rId4">
            <a:alphaModFix/>
          </a:blip>
          <a:srcRect l="35474" r="38923" b="38019"/>
          <a:stretch/>
        </p:blipFill>
        <p:spPr>
          <a:xfrm>
            <a:off x="6936725" y="2383063"/>
            <a:ext cx="3693123" cy="4029601"/>
          </a:xfrm>
          <a:prstGeom prst="rect">
            <a:avLst/>
          </a:prstGeom>
          <a:noFill/>
          <a:ln>
            <a:noFill/>
          </a:ln>
        </p:spPr>
      </p:pic>
      <p:sp>
        <p:nvSpPr>
          <p:cNvPr id="200" name="Google Shape;200;p27"/>
          <p:cNvSpPr txBox="1">
            <a:spLocks noGrp="1"/>
          </p:cNvSpPr>
          <p:nvPr>
            <p:ph type="title"/>
          </p:nvPr>
        </p:nvSpPr>
        <p:spPr>
          <a:xfrm>
            <a:off x="838200" y="64975"/>
            <a:ext cx="10515600" cy="1087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Arial Rounded"/>
              <a:buNone/>
            </a:pPr>
            <a:r>
              <a:rPr lang="en-US" sz="6000" b="1">
                <a:latin typeface="Arial Rounded"/>
                <a:ea typeface="Arial Rounded"/>
                <a:cs typeface="Arial Rounded"/>
                <a:sym typeface="Arial Rounded"/>
              </a:rPr>
              <a:t>Reflection Experiment #1</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body" idx="1"/>
          </p:nvPr>
        </p:nvSpPr>
        <p:spPr>
          <a:xfrm>
            <a:off x="611725" y="1150950"/>
            <a:ext cx="108414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Put the edges of the mirrors together with the toy between and open and close the mirrors like a book.  How many toys can you see?</a:t>
            </a:r>
            <a:endParaRPr/>
          </a:p>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0"/>
              </a:spcBef>
              <a:spcAft>
                <a:spcPts val="0"/>
              </a:spcAft>
              <a:buClr>
                <a:schemeClr val="dk1"/>
              </a:buClr>
              <a:buSzPts val="2800"/>
              <a:buNone/>
            </a:pPr>
            <a:endParaRPr/>
          </a:p>
        </p:txBody>
      </p:sp>
      <p:pic>
        <p:nvPicPr>
          <p:cNvPr id="206" name="Google Shape;206;p28" title="20230227_155324.mp4">
            <a:hlinkClick r:id="rId3"/>
          </p:cNvPr>
          <p:cNvPicPr preferRelativeResize="0"/>
          <p:nvPr/>
        </p:nvPicPr>
        <p:blipFill>
          <a:blip r:embed="rId4">
            <a:alphaModFix/>
          </a:blip>
          <a:stretch>
            <a:fillRect/>
          </a:stretch>
        </p:blipFill>
        <p:spPr>
          <a:xfrm>
            <a:off x="816488" y="2095975"/>
            <a:ext cx="10431875" cy="4694351"/>
          </a:xfrm>
          <a:prstGeom prst="rect">
            <a:avLst/>
          </a:prstGeom>
          <a:noFill/>
          <a:ln>
            <a:noFill/>
          </a:ln>
        </p:spPr>
      </p:pic>
      <p:sp>
        <p:nvSpPr>
          <p:cNvPr id="207" name="Google Shape;207;p28"/>
          <p:cNvSpPr txBox="1">
            <a:spLocks noGrp="1"/>
          </p:cNvSpPr>
          <p:nvPr>
            <p:ph type="title"/>
          </p:nvPr>
        </p:nvSpPr>
        <p:spPr>
          <a:xfrm>
            <a:off x="838200" y="64975"/>
            <a:ext cx="10515600" cy="1087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Arial Rounded"/>
              <a:buNone/>
            </a:pPr>
            <a:r>
              <a:rPr lang="en-US" sz="6000" b="1">
                <a:latin typeface="Arial Rounded"/>
                <a:ea typeface="Arial Rounded"/>
                <a:cs typeface="Arial Rounded"/>
                <a:sym typeface="Arial Rounded"/>
              </a:rPr>
              <a:t>Reflection Experiment #2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body" idx="1"/>
          </p:nvPr>
        </p:nvSpPr>
        <p:spPr>
          <a:xfrm>
            <a:off x="838200" y="1436700"/>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Take your mirror and place it on the bridge of your nose.  When they look down they will see up.  Next try placing the mirror facing down on your forehead and look up.  What do you see now?</a:t>
            </a:r>
            <a:endParaRPr/>
          </a:p>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0"/>
              </a:spcBef>
              <a:spcAft>
                <a:spcPts val="0"/>
              </a:spcAft>
              <a:buClr>
                <a:schemeClr val="dk1"/>
              </a:buClr>
              <a:buSzPts val="2800"/>
              <a:buNone/>
            </a:pPr>
            <a:endParaRPr/>
          </a:p>
        </p:txBody>
      </p:sp>
      <p:pic>
        <p:nvPicPr>
          <p:cNvPr id="213" name="Google Shape;213;p29"/>
          <p:cNvPicPr preferRelativeResize="0"/>
          <p:nvPr/>
        </p:nvPicPr>
        <p:blipFill rotWithShape="1">
          <a:blip r:embed="rId3">
            <a:alphaModFix/>
          </a:blip>
          <a:srcRect t="26623" b="23153"/>
          <a:stretch/>
        </p:blipFill>
        <p:spPr>
          <a:xfrm>
            <a:off x="6441350" y="2821075"/>
            <a:ext cx="3372494" cy="3758377"/>
          </a:xfrm>
          <a:prstGeom prst="rect">
            <a:avLst/>
          </a:prstGeom>
          <a:noFill/>
          <a:ln>
            <a:noFill/>
          </a:ln>
        </p:spPr>
      </p:pic>
      <p:pic>
        <p:nvPicPr>
          <p:cNvPr id="214" name="Google Shape;214;p29"/>
          <p:cNvPicPr preferRelativeResize="0"/>
          <p:nvPr/>
        </p:nvPicPr>
        <p:blipFill rotWithShape="1">
          <a:blip r:embed="rId4">
            <a:alphaModFix/>
          </a:blip>
          <a:srcRect t="11636" b="25088"/>
          <a:stretch/>
        </p:blipFill>
        <p:spPr>
          <a:xfrm>
            <a:off x="1703425" y="2821076"/>
            <a:ext cx="3090799" cy="3824625"/>
          </a:xfrm>
          <a:prstGeom prst="rect">
            <a:avLst/>
          </a:prstGeom>
          <a:noFill/>
          <a:ln>
            <a:noFill/>
          </a:ln>
        </p:spPr>
      </p:pic>
      <p:sp>
        <p:nvSpPr>
          <p:cNvPr id="215" name="Google Shape;215;p29"/>
          <p:cNvSpPr txBox="1">
            <a:spLocks noGrp="1"/>
          </p:cNvSpPr>
          <p:nvPr>
            <p:ph type="title"/>
          </p:nvPr>
        </p:nvSpPr>
        <p:spPr>
          <a:xfrm>
            <a:off x="838200" y="64975"/>
            <a:ext cx="10515600" cy="1087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Arial Rounded"/>
              <a:buNone/>
            </a:pPr>
            <a:r>
              <a:rPr lang="en-US" sz="6000" b="1">
                <a:latin typeface="Arial Rounded"/>
                <a:ea typeface="Arial Rounded"/>
                <a:cs typeface="Arial Rounded"/>
                <a:sym typeface="Arial Rounded"/>
              </a:rPr>
              <a:t>Reflection Experiment #3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ctrTitle"/>
          </p:nvPr>
        </p:nvSpPr>
        <p:spPr>
          <a:xfrm>
            <a:off x="2812473" y="286328"/>
            <a:ext cx="6567000" cy="1053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a:t>Light – First Grade</a:t>
            </a:r>
            <a:endParaRPr/>
          </a:p>
        </p:txBody>
      </p:sp>
      <p:sp>
        <p:nvSpPr>
          <p:cNvPr id="93" name="Google Shape;93;p14"/>
          <p:cNvSpPr txBox="1">
            <a:spLocks noGrp="1"/>
          </p:cNvSpPr>
          <p:nvPr>
            <p:ph type="subTitle" idx="1"/>
          </p:nvPr>
        </p:nvSpPr>
        <p:spPr>
          <a:xfrm>
            <a:off x="8266550" y="2869977"/>
            <a:ext cx="3555900" cy="21987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Font typeface="Arial"/>
              <a:buChar char="•"/>
            </a:pPr>
            <a:r>
              <a:rPr lang="en-US"/>
              <a:t>What is light?</a:t>
            </a:r>
            <a:endParaRPr/>
          </a:p>
          <a:p>
            <a:pPr marL="342900" lvl="0" indent="-342900" algn="l" rtl="0">
              <a:lnSpc>
                <a:spcPct val="90000"/>
              </a:lnSpc>
              <a:spcBef>
                <a:spcPts val="1000"/>
              </a:spcBef>
              <a:spcAft>
                <a:spcPts val="0"/>
              </a:spcAft>
              <a:buClr>
                <a:schemeClr val="dk1"/>
              </a:buClr>
              <a:buSzPts val="2400"/>
              <a:buFont typeface="Arial"/>
              <a:buChar char="•"/>
            </a:pPr>
            <a:r>
              <a:rPr lang="en-US"/>
              <a:t>How does light move?</a:t>
            </a:r>
            <a:endParaRPr/>
          </a:p>
          <a:p>
            <a:pPr marL="342900" lvl="0" indent="-342900" algn="l" rtl="0">
              <a:lnSpc>
                <a:spcPct val="90000"/>
              </a:lnSpc>
              <a:spcBef>
                <a:spcPts val="1000"/>
              </a:spcBef>
              <a:spcAft>
                <a:spcPts val="0"/>
              </a:spcAft>
              <a:buClr>
                <a:schemeClr val="dk1"/>
              </a:buClr>
              <a:buSzPts val="2400"/>
              <a:buFont typeface="Arial"/>
              <a:buChar char="•"/>
            </a:pPr>
            <a:r>
              <a:rPr lang="en-US"/>
              <a:t>How do we see objects in the dark? </a:t>
            </a:r>
            <a:endParaRPr/>
          </a:p>
          <a:p>
            <a:pPr marL="342900" lvl="0" indent="-342900" algn="l" rtl="0">
              <a:lnSpc>
                <a:spcPct val="90000"/>
              </a:lnSpc>
              <a:spcBef>
                <a:spcPts val="1000"/>
              </a:spcBef>
              <a:spcAft>
                <a:spcPts val="0"/>
              </a:spcAft>
              <a:buClr>
                <a:schemeClr val="dk1"/>
              </a:buClr>
              <a:buSzPts val="2400"/>
              <a:buFont typeface="Arial"/>
              <a:buChar char="•"/>
            </a:pPr>
            <a:r>
              <a:rPr lang="en-US"/>
              <a:t>What causes shadows? </a:t>
            </a:r>
            <a:endParaRPr/>
          </a:p>
        </p:txBody>
      </p:sp>
      <p:pic>
        <p:nvPicPr>
          <p:cNvPr id="94" name="Google Shape;94;p14"/>
          <p:cNvPicPr preferRelativeResize="0"/>
          <p:nvPr/>
        </p:nvPicPr>
        <p:blipFill rotWithShape="1">
          <a:blip r:embed="rId3">
            <a:alphaModFix/>
          </a:blip>
          <a:srcRect/>
          <a:stretch/>
        </p:blipFill>
        <p:spPr>
          <a:xfrm>
            <a:off x="720436" y="1510145"/>
            <a:ext cx="7380582" cy="49183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4144650" y="235825"/>
            <a:ext cx="3902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6000" b="1"/>
              <a:t>Refraction</a:t>
            </a:r>
            <a:endParaRPr sz="6000" b="1"/>
          </a:p>
        </p:txBody>
      </p:sp>
      <p:pic>
        <p:nvPicPr>
          <p:cNvPr id="100" name="Google Shape;100;p15"/>
          <p:cNvPicPr preferRelativeResize="0">
            <a:picLocks noGrp="1"/>
          </p:cNvPicPr>
          <p:nvPr>
            <p:ph type="body" idx="1"/>
          </p:nvPr>
        </p:nvPicPr>
        <p:blipFill rotWithShape="1">
          <a:blip r:embed="rId3">
            <a:alphaModFix/>
          </a:blip>
          <a:srcRect/>
          <a:stretch/>
        </p:blipFill>
        <p:spPr>
          <a:xfrm>
            <a:off x="5365667" y="2171469"/>
            <a:ext cx="6050400" cy="3403200"/>
          </a:xfrm>
          <a:prstGeom prst="rect">
            <a:avLst/>
          </a:prstGeom>
          <a:noFill/>
          <a:ln>
            <a:noFill/>
          </a:ln>
        </p:spPr>
      </p:pic>
      <p:sp>
        <p:nvSpPr>
          <p:cNvPr id="101" name="Google Shape;101;p15"/>
          <p:cNvSpPr txBox="1"/>
          <p:nvPr/>
        </p:nvSpPr>
        <p:spPr>
          <a:xfrm>
            <a:off x="838200" y="1825625"/>
            <a:ext cx="2948700" cy="40950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Refraction is when light goes through different materials and there is a change in direction.</a:t>
            </a: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Light  is made up of photons that move like anything else.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2717400" y="346650"/>
            <a:ext cx="6757200" cy="101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6000" b="1"/>
              <a:t>Magic or Refraction?</a:t>
            </a:r>
            <a:endParaRPr sz="6000"/>
          </a:p>
        </p:txBody>
      </p:sp>
      <p:pic>
        <p:nvPicPr>
          <p:cNvPr id="107" name="Google Shape;107;p16"/>
          <p:cNvPicPr preferRelativeResize="0">
            <a:picLocks noGrp="1"/>
          </p:cNvPicPr>
          <p:nvPr>
            <p:ph type="body" idx="1"/>
          </p:nvPr>
        </p:nvPicPr>
        <p:blipFill rotWithShape="1">
          <a:blip r:embed="rId3">
            <a:alphaModFix/>
          </a:blip>
          <a:srcRect/>
          <a:stretch/>
        </p:blipFill>
        <p:spPr>
          <a:xfrm>
            <a:off x="1441418" y="1427343"/>
            <a:ext cx="9309300" cy="5236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7"/>
          <p:cNvPicPr preferRelativeResize="0">
            <a:picLocks noGrp="1"/>
          </p:cNvPicPr>
          <p:nvPr>
            <p:ph type="body" idx="1"/>
          </p:nvPr>
        </p:nvPicPr>
        <p:blipFill rotWithShape="1">
          <a:blip r:embed="rId3">
            <a:alphaModFix/>
          </a:blip>
          <a:srcRect/>
          <a:stretch/>
        </p:blipFill>
        <p:spPr>
          <a:xfrm>
            <a:off x="1011381" y="843179"/>
            <a:ext cx="3994727" cy="5326303"/>
          </a:xfrm>
          <a:prstGeom prst="rect">
            <a:avLst/>
          </a:prstGeom>
          <a:noFill/>
          <a:ln>
            <a:noFill/>
          </a:ln>
        </p:spPr>
      </p:pic>
      <p:pic>
        <p:nvPicPr>
          <p:cNvPr id="113" name="Google Shape;113;p17" descr="The Problem with Glasses"/>
          <p:cNvPicPr preferRelativeResize="0"/>
          <p:nvPr/>
        </p:nvPicPr>
        <p:blipFill rotWithShape="1">
          <a:blip r:embed="rId4">
            <a:alphaModFix/>
          </a:blip>
          <a:srcRect/>
          <a:stretch/>
        </p:blipFill>
        <p:spPr>
          <a:xfrm>
            <a:off x="5347854" y="843179"/>
            <a:ext cx="6356800" cy="3575700"/>
          </a:xfrm>
          <a:prstGeom prst="rect">
            <a:avLst/>
          </a:prstGeom>
          <a:noFill/>
          <a:ln>
            <a:noFill/>
          </a:ln>
        </p:spPr>
      </p:pic>
      <p:sp>
        <p:nvSpPr>
          <p:cNvPr id="114" name="Google Shape;114;p17"/>
          <p:cNvSpPr/>
          <p:nvPr/>
        </p:nvSpPr>
        <p:spPr>
          <a:xfrm>
            <a:off x="8196674" y="4498988"/>
            <a:ext cx="6591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2 </a:t>
            </a:r>
            <a:endParaRPr sz="3200">
              <a:solidFill>
                <a:schemeClr val="dk1"/>
              </a:solidFill>
              <a:latin typeface="Calibri"/>
              <a:ea typeface="Calibri"/>
              <a:cs typeface="Calibri"/>
              <a:sym typeface="Calibri"/>
            </a:endParaRPr>
          </a:p>
        </p:txBody>
      </p:sp>
      <p:sp>
        <p:nvSpPr>
          <p:cNvPr id="115" name="Google Shape;115;p17"/>
          <p:cNvSpPr/>
          <p:nvPr/>
        </p:nvSpPr>
        <p:spPr>
          <a:xfrm>
            <a:off x="2679167" y="6220082"/>
            <a:ext cx="6591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1 </a:t>
            </a:r>
            <a:endParaRPr sz="32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body" idx="1"/>
          </p:nvPr>
        </p:nvSpPr>
        <p:spPr>
          <a:xfrm>
            <a:off x="838200" y="1208100"/>
            <a:ext cx="10515600" cy="12930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Refraction–bending light.  Look through three types of crystals.  Each one bend light a different way.  Put them on top of something with lines or pictures and turn them.  What happens?</a:t>
            </a:r>
            <a:endParaRPr/>
          </a:p>
        </p:txBody>
      </p:sp>
      <p:pic>
        <p:nvPicPr>
          <p:cNvPr id="121" name="Google Shape;121;p18"/>
          <p:cNvPicPr preferRelativeResize="0"/>
          <p:nvPr/>
        </p:nvPicPr>
        <p:blipFill rotWithShape="1">
          <a:blip r:embed="rId3">
            <a:alphaModFix/>
          </a:blip>
          <a:srcRect r="46383"/>
          <a:stretch/>
        </p:blipFill>
        <p:spPr>
          <a:xfrm>
            <a:off x="753475" y="2736888"/>
            <a:ext cx="2709478" cy="2329275"/>
          </a:xfrm>
          <a:prstGeom prst="rect">
            <a:avLst/>
          </a:prstGeom>
          <a:noFill/>
          <a:ln>
            <a:noFill/>
          </a:ln>
        </p:spPr>
      </p:pic>
      <p:pic>
        <p:nvPicPr>
          <p:cNvPr id="122" name="Google Shape;122;p18"/>
          <p:cNvPicPr preferRelativeResize="0"/>
          <p:nvPr/>
        </p:nvPicPr>
        <p:blipFill rotWithShape="1">
          <a:blip r:embed="rId4">
            <a:alphaModFix/>
          </a:blip>
          <a:srcRect l="24642" b="9206"/>
          <a:stretch/>
        </p:blipFill>
        <p:spPr>
          <a:xfrm>
            <a:off x="4632551" y="2727388"/>
            <a:ext cx="2926899" cy="2348276"/>
          </a:xfrm>
          <a:prstGeom prst="rect">
            <a:avLst/>
          </a:prstGeom>
          <a:noFill/>
          <a:ln>
            <a:noFill/>
          </a:ln>
        </p:spPr>
      </p:pic>
      <p:pic>
        <p:nvPicPr>
          <p:cNvPr id="123" name="Google Shape;123;p18"/>
          <p:cNvPicPr preferRelativeResize="0"/>
          <p:nvPr/>
        </p:nvPicPr>
        <p:blipFill rotWithShape="1">
          <a:blip r:embed="rId5">
            <a:alphaModFix/>
          </a:blip>
          <a:srcRect r="29542"/>
          <a:stretch/>
        </p:blipFill>
        <p:spPr>
          <a:xfrm>
            <a:off x="8697451" y="2678675"/>
            <a:ext cx="2736499" cy="2445700"/>
          </a:xfrm>
          <a:prstGeom prst="rect">
            <a:avLst/>
          </a:prstGeom>
          <a:noFill/>
          <a:ln>
            <a:noFill/>
          </a:ln>
        </p:spPr>
      </p:pic>
      <p:sp>
        <p:nvSpPr>
          <p:cNvPr id="124" name="Google Shape;124;p18"/>
          <p:cNvSpPr txBox="1"/>
          <p:nvPr/>
        </p:nvSpPr>
        <p:spPr>
          <a:xfrm>
            <a:off x="667314" y="5501175"/>
            <a:ext cx="2881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latin typeface="Calibri"/>
                <a:ea typeface="Calibri"/>
                <a:cs typeface="Calibri"/>
                <a:sym typeface="Calibri"/>
              </a:rPr>
              <a:t>Calcite</a:t>
            </a:r>
            <a:r>
              <a:rPr lang="en-US" sz="1800">
                <a:latin typeface="Calibri"/>
                <a:ea typeface="Calibri"/>
                <a:cs typeface="Calibri"/>
                <a:sym typeface="Calibri"/>
              </a:rPr>
              <a:t> looks like a box that is leaning over. As you turn it, it makes lines look double</a:t>
            </a:r>
            <a:endParaRPr sz="1800">
              <a:latin typeface="Calibri"/>
              <a:ea typeface="Calibri"/>
              <a:cs typeface="Calibri"/>
              <a:sym typeface="Calibri"/>
            </a:endParaRPr>
          </a:p>
        </p:txBody>
      </p:sp>
      <p:sp>
        <p:nvSpPr>
          <p:cNvPr id="125" name="Google Shape;125;p18"/>
          <p:cNvSpPr txBox="1"/>
          <p:nvPr/>
        </p:nvSpPr>
        <p:spPr>
          <a:xfrm>
            <a:off x="4655100" y="5501175"/>
            <a:ext cx="2881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latin typeface="Calibri"/>
                <a:ea typeface="Calibri"/>
                <a:cs typeface="Calibri"/>
                <a:sym typeface="Calibri"/>
              </a:rPr>
              <a:t>Quartz</a:t>
            </a:r>
            <a:r>
              <a:rPr lang="en-US" sz="1800">
                <a:latin typeface="Calibri"/>
                <a:ea typeface="Calibri"/>
                <a:cs typeface="Calibri"/>
                <a:sym typeface="Calibri"/>
              </a:rPr>
              <a:t> has 6 sides.  As you turn it, lines can look straight or broken into pieces</a:t>
            </a:r>
            <a:endParaRPr sz="1800">
              <a:latin typeface="Calibri"/>
              <a:ea typeface="Calibri"/>
              <a:cs typeface="Calibri"/>
              <a:sym typeface="Calibri"/>
            </a:endParaRPr>
          </a:p>
        </p:txBody>
      </p:sp>
      <p:sp>
        <p:nvSpPr>
          <p:cNvPr id="126" name="Google Shape;126;p18"/>
          <p:cNvSpPr txBox="1"/>
          <p:nvPr/>
        </p:nvSpPr>
        <p:spPr>
          <a:xfrm>
            <a:off x="8624800" y="5362575"/>
            <a:ext cx="2881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latin typeface="Calibri"/>
                <a:ea typeface="Calibri"/>
                <a:cs typeface="Calibri"/>
                <a:sym typeface="Calibri"/>
              </a:rPr>
              <a:t>Ulexite</a:t>
            </a:r>
            <a:r>
              <a:rPr lang="en-US" sz="1800">
                <a:latin typeface="Calibri"/>
                <a:ea typeface="Calibri"/>
                <a:cs typeface="Calibri"/>
                <a:sym typeface="Calibri"/>
              </a:rPr>
              <a:t> is sort of cloudy.  It is called the TV stone.  It bends the light so images come to the surface</a:t>
            </a:r>
            <a:endParaRPr sz="1800">
              <a:latin typeface="Calibri"/>
              <a:ea typeface="Calibri"/>
              <a:cs typeface="Calibri"/>
              <a:sym typeface="Calibri"/>
            </a:endParaRPr>
          </a:p>
        </p:txBody>
      </p:sp>
      <p:sp>
        <p:nvSpPr>
          <p:cNvPr id="127" name="Google Shape;127;p18"/>
          <p:cNvSpPr txBox="1">
            <a:spLocks noGrp="1"/>
          </p:cNvSpPr>
          <p:nvPr>
            <p:ph type="title"/>
          </p:nvPr>
        </p:nvSpPr>
        <p:spPr>
          <a:xfrm>
            <a:off x="838200" y="64975"/>
            <a:ext cx="10515600" cy="1087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Arial Rounded"/>
              <a:buNone/>
            </a:pPr>
            <a:r>
              <a:rPr lang="en-US" sz="6000" b="1">
                <a:latin typeface="Arial Rounded"/>
                <a:ea typeface="Arial Rounded"/>
                <a:cs typeface="Arial Rounded"/>
                <a:sym typeface="Arial Rounded"/>
              </a:rPr>
              <a:t>Refraction Experiment #1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838200" y="64975"/>
            <a:ext cx="10515600" cy="1087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Arial Rounded"/>
              <a:buNone/>
            </a:pPr>
            <a:r>
              <a:rPr lang="en-US" sz="6000" b="1">
                <a:latin typeface="Arial Rounded"/>
                <a:ea typeface="Arial Rounded"/>
                <a:cs typeface="Arial Rounded"/>
                <a:sym typeface="Arial Rounded"/>
              </a:rPr>
              <a:t>Eye Diagram</a:t>
            </a:r>
            <a:endParaRPr/>
          </a:p>
        </p:txBody>
      </p:sp>
      <p:pic>
        <p:nvPicPr>
          <p:cNvPr id="133" name="Google Shape;133;p19"/>
          <p:cNvPicPr preferRelativeResize="0"/>
          <p:nvPr/>
        </p:nvPicPr>
        <p:blipFill>
          <a:blip r:embed="rId3">
            <a:alphaModFix/>
          </a:blip>
          <a:stretch>
            <a:fillRect/>
          </a:stretch>
        </p:blipFill>
        <p:spPr>
          <a:xfrm>
            <a:off x="0" y="1233725"/>
            <a:ext cx="12192000" cy="55436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838200" y="64975"/>
            <a:ext cx="10515600" cy="1087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Arial Rounded"/>
              <a:buNone/>
            </a:pPr>
            <a:r>
              <a:rPr lang="en-US" sz="6000" b="1">
                <a:latin typeface="Arial Rounded"/>
                <a:ea typeface="Arial Rounded"/>
                <a:cs typeface="Arial Rounded"/>
                <a:sym typeface="Arial Rounded"/>
              </a:rPr>
              <a:t>Refraction Experiment #2</a:t>
            </a:r>
            <a:endParaRPr/>
          </a:p>
        </p:txBody>
      </p:sp>
      <p:sp>
        <p:nvSpPr>
          <p:cNvPr id="139" name="Google Shape;139;p20"/>
          <p:cNvSpPr txBox="1">
            <a:spLocks noGrp="1"/>
          </p:cNvSpPr>
          <p:nvPr>
            <p:ph type="body" idx="1"/>
          </p:nvPr>
        </p:nvSpPr>
        <p:spPr>
          <a:xfrm>
            <a:off x="3938400" y="1030950"/>
            <a:ext cx="7694700" cy="47961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Use a small lens and a 3 by 5 card to have an image show up on a card.  Use the window as your light source.</a:t>
            </a:r>
            <a:endParaRPr/>
          </a:p>
          <a:p>
            <a:pPr marL="228600" lvl="0" indent="-50800" algn="l" rtl="0">
              <a:lnSpc>
                <a:spcPct val="90000"/>
              </a:lnSpc>
              <a:spcBef>
                <a:spcPts val="0"/>
              </a:spcBef>
              <a:spcAft>
                <a:spcPts val="0"/>
              </a:spcAft>
              <a:buClr>
                <a:schemeClr val="dk1"/>
              </a:buClr>
              <a:buSzPts val="2800"/>
              <a:buNone/>
            </a:pPr>
            <a:r>
              <a:rPr lang="en-US"/>
              <a:t>The image will be upside down since the light is bent going through the lens.</a:t>
            </a:r>
            <a:endParaRPr/>
          </a:p>
          <a:p>
            <a:pPr marL="0" lvl="0" indent="0" algn="l" rtl="0">
              <a:lnSpc>
                <a:spcPct val="90000"/>
              </a:lnSpc>
              <a:spcBef>
                <a:spcPts val="0"/>
              </a:spcBef>
              <a:spcAft>
                <a:spcPts val="0"/>
              </a:spcAft>
              <a:buClr>
                <a:schemeClr val="dk1"/>
              </a:buClr>
              <a:buSzPts val="2800"/>
              <a:buNone/>
            </a:pPr>
            <a:r>
              <a:rPr lang="en-US"/>
              <a:t>   </a:t>
            </a:r>
            <a:endParaRPr/>
          </a:p>
        </p:txBody>
      </p:sp>
      <p:pic>
        <p:nvPicPr>
          <p:cNvPr id="140" name="Google Shape;140;p20"/>
          <p:cNvPicPr preferRelativeResize="0"/>
          <p:nvPr/>
        </p:nvPicPr>
        <p:blipFill>
          <a:blip r:embed="rId3">
            <a:alphaModFix/>
          </a:blip>
          <a:stretch>
            <a:fillRect/>
          </a:stretch>
        </p:blipFill>
        <p:spPr>
          <a:xfrm>
            <a:off x="6764588" y="3284400"/>
            <a:ext cx="4080025" cy="2932525"/>
          </a:xfrm>
          <a:prstGeom prst="rect">
            <a:avLst/>
          </a:prstGeom>
          <a:noFill/>
          <a:ln>
            <a:noFill/>
          </a:ln>
        </p:spPr>
      </p:pic>
      <p:sp>
        <p:nvSpPr>
          <p:cNvPr id="141" name="Google Shape;141;p20"/>
          <p:cNvSpPr txBox="1"/>
          <p:nvPr/>
        </p:nvSpPr>
        <p:spPr>
          <a:xfrm>
            <a:off x="8633150" y="4746225"/>
            <a:ext cx="30000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spcBef>
                <a:spcPts val="0"/>
              </a:spcBef>
              <a:spcAft>
                <a:spcPts val="0"/>
              </a:spcAft>
              <a:buNone/>
            </a:pPr>
            <a:r>
              <a:rPr lang="en-US" sz="1100">
                <a:highlight>
                  <a:srgbClr val="FFFFFF"/>
                </a:highlight>
              </a:rPr>
              <a:t>© 1998, </a:t>
            </a:r>
            <a:r>
              <a:rPr lang="en-US" sz="1100" u="sng">
                <a:solidFill>
                  <a:schemeClr val="hlink"/>
                </a:solidFill>
                <a:highlight>
                  <a:srgbClr val="FFFFFF"/>
                </a:highlight>
                <a:hlinkClick r:id="rId4"/>
              </a:rPr>
              <a:t>Exploratorium</a:t>
            </a:r>
            <a:endParaRPr/>
          </a:p>
        </p:txBody>
      </p:sp>
      <p:pic>
        <p:nvPicPr>
          <p:cNvPr id="142" name="Google Shape;142;p20"/>
          <p:cNvPicPr preferRelativeResize="0"/>
          <p:nvPr/>
        </p:nvPicPr>
        <p:blipFill>
          <a:blip r:embed="rId5">
            <a:alphaModFix/>
          </a:blip>
          <a:stretch>
            <a:fillRect/>
          </a:stretch>
        </p:blipFill>
        <p:spPr>
          <a:xfrm>
            <a:off x="7680650" y="6311900"/>
            <a:ext cx="952500" cy="276225"/>
          </a:xfrm>
          <a:prstGeom prst="rect">
            <a:avLst/>
          </a:prstGeom>
          <a:noFill/>
          <a:ln>
            <a:noFill/>
          </a:ln>
        </p:spPr>
      </p:pic>
      <p:pic>
        <p:nvPicPr>
          <p:cNvPr id="143" name="Google Shape;143;p20"/>
          <p:cNvPicPr preferRelativeResize="0"/>
          <p:nvPr/>
        </p:nvPicPr>
        <p:blipFill rotWithShape="1">
          <a:blip r:embed="rId6">
            <a:alphaModFix/>
          </a:blip>
          <a:srcRect b="20917"/>
          <a:stretch/>
        </p:blipFill>
        <p:spPr>
          <a:xfrm>
            <a:off x="500900" y="1245900"/>
            <a:ext cx="3495950" cy="55456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ctrTitle"/>
          </p:nvPr>
        </p:nvSpPr>
        <p:spPr>
          <a:xfrm>
            <a:off x="2812473" y="286328"/>
            <a:ext cx="6567000" cy="1053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a:t>Light – First Grade</a:t>
            </a:r>
            <a:endParaRPr/>
          </a:p>
        </p:txBody>
      </p:sp>
      <p:pic>
        <p:nvPicPr>
          <p:cNvPr id="149" name="Google Shape;149;p21"/>
          <p:cNvPicPr preferRelativeResize="0"/>
          <p:nvPr/>
        </p:nvPicPr>
        <p:blipFill rotWithShape="1">
          <a:blip r:embed="rId3">
            <a:alphaModFix/>
          </a:blip>
          <a:srcRect/>
          <a:stretch/>
        </p:blipFill>
        <p:spPr>
          <a:xfrm>
            <a:off x="720425" y="0"/>
            <a:ext cx="10291294"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526</Words>
  <Application>Microsoft Office PowerPoint</Application>
  <PresentationFormat>Widescreen</PresentationFormat>
  <Paragraphs>51</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Arial Rounded</vt:lpstr>
      <vt:lpstr>Calibri</vt:lpstr>
      <vt:lpstr>Office Theme</vt:lpstr>
      <vt:lpstr>Mattos Science Magnet Docent Program</vt:lpstr>
      <vt:lpstr>Light – First Grade</vt:lpstr>
      <vt:lpstr>Refraction</vt:lpstr>
      <vt:lpstr>Magic or Refraction?</vt:lpstr>
      <vt:lpstr>PowerPoint Presentation</vt:lpstr>
      <vt:lpstr>Refraction Experiment #1</vt:lpstr>
      <vt:lpstr>Eye Diagram</vt:lpstr>
      <vt:lpstr>Refraction Experiment #2</vt:lpstr>
      <vt:lpstr>Light – First Grade</vt:lpstr>
      <vt:lpstr>Reflection</vt:lpstr>
      <vt:lpstr>What are babies thinking?</vt:lpstr>
      <vt:lpstr>Where is the boy coming from?</vt:lpstr>
      <vt:lpstr>Dogs and Mirrors</vt:lpstr>
      <vt:lpstr>Reflection on water’s surface</vt:lpstr>
      <vt:lpstr>Reflection Experiment #1</vt:lpstr>
      <vt:lpstr>Reflection Experiment #2</vt:lpstr>
      <vt:lpstr>Reflection Experiment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Joyce Blueford</cp:lastModifiedBy>
  <cp:revision>1</cp:revision>
  <dcterms:modified xsi:type="dcterms:W3CDTF">2024-07-19T22:39:26Z</dcterms:modified>
</cp:coreProperties>
</file>