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56" r:id="rId15"/>
    <p:sldId id="270" r:id="rId16"/>
    <p:sldId id="271"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06dafc92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06dafc92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06dafc92ea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06dafc92e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06dafc92e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06dafc92e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
        <p:nvSpPr>
          <p:cNvPr id="97" name="Google Shape;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6dafc92ea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6dafc92e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5" name="Google Shape;11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ctrTitle"/>
          </p:nvPr>
        </p:nvSpPr>
        <p:spPr>
          <a:xfrm>
            <a:off x="2920156" y="559301"/>
            <a:ext cx="9144000" cy="165576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FF0000"/>
              </a:buClr>
              <a:buSzPct val="100000"/>
              <a:buFont typeface="Arial Rounded"/>
              <a:buNone/>
            </a:pPr>
            <a:r>
              <a:rPr lang="en-US" b="1" dirty="0">
                <a:solidFill>
                  <a:srgbClr val="FF0000"/>
                </a:solidFill>
                <a:latin typeface="Arial Rounded"/>
                <a:ea typeface="Arial Rounded"/>
                <a:cs typeface="Arial Rounded"/>
                <a:sym typeface="Arial Rounded"/>
              </a:rPr>
              <a:t>Mattos Science Magnet</a:t>
            </a:r>
            <a:br>
              <a:rPr lang="en-US" b="1" dirty="0">
                <a:solidFill>
                  <a:srgbClr val="FF0000"/>
                </a:solidFill>
                <a:latin typeface="Arial Rounded"/>
                <a:ea typeface="Arial Rounded"/>
                <a:cs typeface="Arial Rounded"/>
                <a:sym typeface="Arial Rounded"/>
              </a:rPr>
            </a:br>
            <a:r>
              <a:rPr lang="en-US" b="1" dirty="0">
                <a:solidFill>
                  <a:srgbClr val="FF0000"/>
                </a:solidFill>
                <a:latin typeface="Arial Rounded"/>
                <a:ea typeface="Arial Rounded"/>
                <a:cs typeface="Arial Rounded"/>
                <a:sym typeface="Arial Rounded"/>
              </a:rPr>
              <a:t>Docent Program</a:t>
            </a:r>
            <a:endParaRPr dirty="0"/>
          </a:p>
        </p:txBody>
      </p:sp>
      <p:sp>
        <p:nvSpPr>
          <p:cNvPr id="92" name="Google Shape;92;p14"/>
          <p:cNvSpPr txBox="1">
            <a:spLocks noGrp="1"/>
          </p:cNvSpPr>
          <p:nvPr>
            <p:ph type="subTitle" idx="1"/>
          </p:nvPr>
        </p:nvSpPr>
        <p:spPr>
          <a:xfrm>
            <a:off x="866692" y="3429001"/>
            <a:ext cx="10758114" cy="1444752"/>
          </a:xfrm>
          <a:prstGeom prst="rect">
            <a:avLst/>
          </a:prstGeom>
          <a:noFill/>
          <a:ln>
            <a:noFill/>
          </a:ln>
        </p:spPr>
        <p:txBody>
          <a:bodyPr spcFirstLastPara="1" wrap="square" lIns="91425" tIns="45700" rIns="91425" bIns="45700" anchor="t" anchorCtr="0">
            <a:noAutofit/>
          </a:bodyPr>
          <a:lstStyle/>
          <a:p>
            <a:pPr marL="0" lvl="0" indent="0">
              <a:spcBef>
                <a:spcPts val="0"/>
              </a:spcBef>
              <a:buSzPts val="7200"/>
            </a:pPr>
            <a:r>
              <a:rPr lang="en-US" sz="4000" b="1" dirty="0">
                <a:latin typeface="Arial Rounded"/>
                <a:ea typeface="Arial Rounded"/>
                <a:cs typeface="Arial Rounded"/>
                <a:sym typeface="Arial Rounded"/>
              </a:rPr>
              <a:t>First Grade</a:t>
            </a:r>
            <a:br>
              <a:rPr lang="en-US" sz="4000" b="1" dirty="0">
                <a:latin typeface="Arial Rounded"/>
                <a:ea typeface="Arial Rounded"/>
                <a:cs typeface="Arial Rounded"/>
                <a:sym typeface="Arial Rounded"/>
              </a:rPr>
            </a:br>
            <a:r>
              <a:rPr lang="en-US" sz="4000" b="1" dirty="0">
                <a:latin typeface="Arial Rounded"/>
                <a:ea typeface="Arial Rounded"/>
                <a:cs typeface="Arial Rounded"/>
                <a:sym typeface="Arial Rounded"/>
              </a:rPr>
              <a:t>Lesson 1. Understanding Shadows</a:t>
            </a:r>
            <a:endParaRPr sz="4000" dirty="0"/>
          </a:p>
        </p:txBody>
      </p:sp>
      <p:pic>
        <p:nvPicPr>
          <p:cNvPr id="94" name="Google Shape;94;p14"/>
          <p:cNvPicPr preferRelativeResize="0"/>
          <p:nvPr/>
        </p:nvPicPr>
        <p:blipFill rotWithShape="1">
          <a:blip r:embed="rId3">
            <a:alphaModFix/>
          </a:blip>
          <a:srcRect/>
          <a:stretch/>
        </p:blipFill>
        <p:spPr>
          <a:xfrm>
            <a:off x="507760" y="431276"/>
            <a:ext cx="2412396" cy="1911812"/>
          </a:xfrm>
          <a:prstGeom prst="rect">
            <a:avLst/>
          </a:prstGeom>
          <a:noFill/>
          <a:ln>
            <a:noFill/>
          </a:ln>
        </p:spPr>
      </p:pic>
      <p:sp>
        <p:nvSpPr>
          <p:cNvPr id="2" name="TextBox 1">
            <a:extLst>
              <a:ext uri="{FF2B5EF4-FFF2-40B4-BE49-F238E27FC236}">
                <a16:creationId xmlns:a16="http://schemas.microsoft.com/office/drawing/2014/main" id="{81CC9FED-8291-F575-9F15-9DC92F9456B1}"/>
              </a:ext>
            </a:extLst>
          </p:cNvPr>
          <p:cNvSpPr txBox="1"/>
          <p:nvPr/>
        </p:nvSpPr>
        <p:spPr>
          <a:xfrm>
            <a:off x="8394095" y="5593003"/>
            <a:ext cx="3230711"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br>
              <a:rPr lang="en-US" dirty="0"/>
            </a:br>
            <a:r>
              <a:rPr lang="en-US" dirty="0"/>
              <a:t>Math Science Nucleus © 2024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3925454" y="365125"/>
            <a:ext cx="742834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Making a shadow animal</a:t>
            </a:r>
            <a:endParaRPr/>
          </a:p>
        </p:txBody>
      </p:sp>
      <p:pic>
        <p:nvPicPr>
          <p:cNvPr id="154" name="Google Shape;154;p23"/>
          <p:cNvPicPr preferRelativeResize="0"/>
          <p:nvPr/>
        </p:nvPicPr>
        <p:blipFill rotWithShape="1">
          <a:blip r:embed="rId3">
            <a:alphaModFix/>
          </a:blip>
          <a:srcRect/>
          <a:stretch/>
        </p:blipFill>
        <p:spPr>
          <a:xfrm>
            <a:off x="1539082" y="237245"/>
            <a:ext cx="2138290" cy="1710632"/>
          </a:xfrm>
          <a:prstGeom prst="rect">
            <a:avLst/>
          </a:prstGeom>
          <a:noFill/>
          <a:ln>
            <a:noFill/>
          </a:ln>
        </p:spPr>
      </p:pic>
      <p:pic>
        <p:nvPicPr>
          <p:cNvPr id="155" name="Google Shape;155;p23" descr="Animation Domination Lol Gif By gif - Find &amp; Share on GIPHY"/>
          <p:cNvPicPr preferRelativeResize="0">
            <a:picLocks noGrp="1"/>
          </p:cNvPicPr>
          <p:nvPr>
            <p:ph type="body" idx="1"/>
          </p:nvPr>
        </p:nvPicPr>
        <p:blipFill rotWithShape="1">
          <a:blip r:embed="rId4">
            <a:alphaModFix/>
          </a:blip>
          <a:srcRect/>
          <a:stretch/>
        </p:blipFill>
        <p:spPr>
          <a:xfrm>
            <a:off x="7002461" y="1690688"/>
            <a:ext cx="4351338" cy="4351338"/>
          </a:xfrm>
          <a:prstGeom prst="rect">
            <a:avLst/>
          </a:prstGeom>
          <a:noFill/>
          <a:ln>
            <a:noFill/>
          </a:ln>
        </p:spPr>
      </p:pic>
      <p:pic>
        <p:nvPicPr>
          <p:cNvPr id="156" name="Google Shape;156;p23" descr="Make Your SHADOWS Come To LIFE In Premiere Pro GIF | Gfycat"/>
          <p:cNvPicPr preferRelativeResize="0"/>
          <p:nvPr/>
        </p:nvPicPr>
        <p:blipFill rotWithShape="1">
          <a:blip r:embed="rId5">
            <a:alphaModFix/>
          </a:blip>
          <a:srcRect/>
          <a:stretch/>
        </p:blipFill>
        <p:spPr>
          <a:xfrm>
            <a:off x="514926" y="2566484"/>
            <a:ext cx="6139833" cy="3455624"/>
          </a:xfrm>
          <a:prstGeom prst="rect">
            <a:avLst/>
          </a:prstGeom>
          <a:noFill/>
          <a:ln>
            <a:noFill/>
          </a:ln>
        </p:spPr>
      </p:pic>
      <p:sp>
        <p:nvSpPr>
          <p:cNvPr id="157" name="Google Shape;157;p23"/>
          <p:cNvSpPr/>
          <p:nvPr/>
        </p:nvSpPr>
        <p:spPr>
          <a:xfrm>
            <a:off x="10765014" y="1027906"/>
            <a:ext cx="65915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2. </a:t>
            </a:r>
            <a:endParaRPr sz="3200">
              <a:solidFill>
                <a:schemeClr val="dk1"/>
              </a:solidFill>
              <a:latin typeface="Calibri"/>
              <a:ea typeface="Calibri"/>
              <a:cs typeface="Calibri"/>
              <a:sym typeface="Calibri"/>
            </a:endParaRPr>
          </a:p>
        </p:txBody>
      </p:sp>
      <p:sp>
        <p:nvSpPr>
          <p:cNvPr id="158" name="Google Shape;158;p23"/>
          <p:cNvSpPr/>
          <p:nvPr/>
        </p:nvSpPr>
        <p:spPr>
          <a:xfrm>
            <a:off x="434450" y="2000386"/>
            <a:ext cx="65915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1. </a:t>
            </a:r>
            <a:endParaRPr sz="3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5712690" y="480218"/>
            <a:ext cx="611678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Making Shadows at Home</a:t>
            </a:r>
            <a:endParaRPr/>
          </a:p>
        </p:txBody>
      </p:sp>
      <p:pic>
        <p:nvPicPr>
          <p:cNvPr id="164" name="Google Shape;164;p24"/>
          <p:cNvPicPr preferRelativeResize="0">
            <a:picLocks noGrp="1"/>
          </p:cNvPicPr>
          <p:nvPr>
            <p:ph type="body" idx="1"/>
          </p:nvPr>
        </p:nvPicPr>
        <p:blipFill rotWithShape="1">
          <a:blip r:embed="rId3">
            <a:alphaModFix/>
          </a:blip>
          <a:srcRect/>
          <a:stretch/>
        </p:blipFill>
        <p:spPr>
          <a:xfrm>
            <a:off x="6317383" y="1703244"/>
            <a:ext cx="5213852" cy="4171082"/>
          </a:xfrm>
          <a:prstGeom prst="rect">
            <a:avLst/>
          </a:prstGeom>
          <a:noFill/>
          <a:ln>
            <a:noFill/>
          </a:ln>
        </p:spPr>
      </p:pic>
      <p:pic>
        <p:nvPicPr>
          <p:cNvPr id="165" name="Google Shape;165;p24"/>
          <p:cNvPicPr preferRelativeResize="0"/>
          <p:nvPr/>
        </p:nvPicPr>
        <p:blipFill rotWithShape="1">
          <a:blip r:embed="rId4">
            <a:alphaModFix/>
          </a:blip>
          <a:srcRect/>
          <a:stretch/>
        </p:blipFill>
        <p:spPr>
          <a:xfrm>
            <a:off x="574963" y="736599"/>
            <a:ext cx="5137727" cy="5137727"/>
          </a:xfrm>
          <a:prstGeom prst="rect">
            <a:avLst/>
          </a:prstGeom>
          <a:noFill/>
          <a:ln>
            <a:noFill/>
          </a:ln>
        </p:spPr>
      </p:pic>
      <p:sp>
        <p:nvSpPr>
          <p:cNvPr id="166" name="Google Shape;166;p24"/>
          <p:cNvSpPr/>
          <p:nvPr/>
        </p:nvSpPr>
        <p:spPr>
          <a:xfrm>
            <a:off x="10872080" y="6085393"/>
            <a:ext cx="65915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2. </a:t>
            </a:r>
            <a:endParaRPr sz="3200">
              <a:solidFill>
                <a:schemeClr val="dk1"/>
              </a:solidFill>
              <a:latin typeface="Calibri"/>
              <a:ea typeface="Calibri"/>
              <a:cs typeface="Calibri"/>
              <a:sym typeface="Calibri"/>
            </a:endParaRPr>
          </a:p>
        </p:txBody>
      </p:sp>
      <p:sp>
        <p:nvSpPr>
          <p:cNvPr id="167" name="Google Shape;167;p24"/>
          <p:cNvSpPr/>
          <p:nvPr/>
        </p:nvSpPr>
        <p:spPr>
          <a:xfrm>
            <a:off x="4529555" y="6077670"/>
            <a:ext cx="65915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1. </a:t>
            </a:r>
            <a:endParaRPr sz="32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5"/>
          <p:cNvPicPr preferRelativeResize="0">
            <a:picLocks noGrp="1"/>
          </p:cNvPicPr>
          <p:nvPr>
            <p:ph type="body" idx="1"/>
          </p:nvPr>
        </p:nvPicPr>
        <p:blipFill rotWithShape="1">
          <a:blip r:embed="rId3">
            <a:alphaModFix/>
          </a:blip>
          <a:srcRect/>
          <a:stretch/>
        </p:blipFill>
        <p:spPr>
          <a:xfrm>
            <a:off x="337017" y="426928"/>
            <a:ext cx="4733747" cy="4733747"/>
          </a:xfrm>
          <a:prstGeom prst="rect">
            <a:avLst/>
          </a:prstGeom>
          <a:noFill/>
          <a:ln>
            <a:noFill/>
          </a:ln>
        </p:spPr>
      </p:pic>
      <p:pic>
        <p:nvPicPr>
          <p:cNvPr id="173" name="Google Shape;173;p25" descr="An Animator Is Making Rotoscope GIFs of Famous Cinematic Moments |  Rotoscope, Shadow art, Joon ho bong"/>
          <p:cNvPicPr preferRelativeResize="0"/>
          <p:nvPr/>
        </p:nvPicPr>
        <p:blipFill rotWithShape="1">
          <a:blip r:embed="rId4">
            <a:alphaModFix/>
          </a:blip>
          <a:srcRect/>
          <a:stretch/>
        </p:blipFill>
        <p:spPr>
          <a:xfrm>
            <a:off x="5328903" y="1449407"/>
            <a:ext cx="6199190" cy="2789635"/>
          </a:xfrm>
          <a:prstGeom prst="rect">
            <a:avLst/>
          </a:prstGeom>
          <a:noFill/>
          <a:ln>
            <a:noFill/>
          </a:ln>
        </p:spPr>
      </p:pic>
      <p:sp>
        <p:nvSpPr>
          <p:cNvPr id="174" name="Google Shape;174;p25"/>
          <p:cNvSpPr/>
          <p:nvPr/>
        </p:nvSpPr>
        <p:spPr>
          <a:xfrm>
            <a:off x="10814631" y="4286879"/>
            <a:ext cx="65915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2. </a:t>
            </a:r>
            <a:endParaRPr sz="3200">
              <a:solidFill>
                <a:schemeClr val="dk1"/>
              </a:solidFill>
              <a:latin typeface="Calibri"/>
              <a:ea typeface="Calibri"/>
              <a:cs typeface="Calibri"/>
              <a:sym typeface="Calibri"/>
            </a:endParaRPr>
          </a:p>
        </p:txBody>
      </p:sp>
      <p:sp>
        <p:nvSpPr>
          <p:cNvPr id="175" name="Google Shape;175;p25"/>
          <p:cNvSpPr/>
          <p:nvPr/>
        </p:nvSpPr>
        <p:spPr>
          <a:xfrm>
            <a:off x="4021554" y="5452221"/>
            <a:ext cx="659155"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1. </a:t>
            </a:r>
            <a:endParaRPr sz="32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76200" y="2524950"/>
            <a:ext cx="6265200" cy="13257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Rounded"/>
              <a:buNone/>
            </a:pPr>
            <a:r>
              <a:rPr lang="en-US" sz="6000" b="1">
                <a:latin typeface="Arial Rounded"/>
                <a:ea typeface="Arial Rounded"/>
                <a:cs typeface="Arial Rounded"/>
                <a:sym typeface="Arial Rounded"/>
              </a:rPr>
              <a:t>Experiment–Make a shadow animal</a:t>
            </a:r>
            <a:endParaRPr/>
          </a:p>
          <a:p>
            <a:pPr marL="0" lvl="0" indent="0" algn="ctr" rtl="0">
              <a:lnSpc>
                <a:spcPct val="90000"/>
              </a:lnSpc>
              <a:spcBef>
                <a:spcPts val="0"/>
              </a:spcBef>
              <a:spcAft>
                <a:spcPts val="0"/>
              </a:spcAft>
              <a:buClr>
                <a:schemeClr val="dk1"/>
              </a:buClr>
              <a:buSzPct val="100000"/>
              <a:buFont typeface="Calibri"/>
              <a:buNone/>
            </a:pPr>
            <a:endParaRPr b="1"/>
          </a:p>
          <a:p>
            <a:pPr marL="0" lvl="0" indent="0" algn="ctr" rtl="0">
              <a:lnSpc>
                <a:spcPct val="90000"/>
              </a:lnSpc>
              <a:spcBef>
                <a:spcPts val="0"/>
              </a:spcBef>
              <a:spcAft>
                <a:spcPts val="0"/>
              </a:spcAft>
              <a:buClr>
                <a:schemeClr val="dk1"/>
              </a:buClr>
              <a:buSzPct val="100000"/>
              <a:buFont typeface="Calibri"/>
              <a:buNone/>
            </a:pPr>
            <a:r>
              <a:rPr lang="en-US" b="1"/>
              <a:t>Find a partner.  One person can hold a flashlight and the other can try to make a shadow animal. Then trade. Make sure the light source is in correct position.</a:t>
            </a:r>
            <a:br>
              <a:rPr lang="en-US" b="1"/>
            </a:br>
            <a:endParaRPr/>
          </a:p>
        </p:txBody>
      </p:sp>
      <p:pic>
        <p:nvPicPr>
          <p:cNvPr id="181" name="Google Shape;181;p26"/>
          <p:cNvPicPr preferRelativeResize="0">
            <a:picLocks noGrp="1"/>
          </p:cNvPicPr>
          <p:nvPr>
            <p:ph type="body" idx="1"/>
          </p:nvPr>
        </p:nvPicPr>
        <p:blipFill rotWithShape="1">
          <a:blip r:embed="rId3">
            <a:alphaModFix/>
          </a:blip>
          <a:srcRect/>
          <a:stretch/>
        </p:blipFill>
        <p:spPr>
          <a:xfrm>
            <a:off x="6341298" y="1188973"/>
            <a:ext cx="5694900" cy="3195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sz="5500" i="1">
                <a:solidFill>
                  <a:srgbClr val="2A2A2A"/>
                </a:solidFill>
                <a:latin typeface="Times New Roman"/>
                <a:ea typeface="Times New Roman"/>
                <a:cs typeface="Times New Roman"/>
                <a:sym typeface="Times New Roman"/>
              </a:rPr>
              <a:t>I follow you around in the light, I say good bye to you in the night? Who am I?</a:t>
            </a:r>
            <a:endParaRPr sz="5500"/>
          </a:p>
        </p:txBody>
      </p:sp>
      <p:sp>
        <p:nvSpPr>
          <p:cNvPr id="85" name="Google Shape;85;p13"/>
          <p:cNvSpPr txBox="1">
            <a:spLocks noGrp="1"/>
          </p:cNvSpPr>
          <p:nvPr>
            <p:ph type="subTitle" idx="1"/>
          </p:nvPr>
        </p:nvSpPr>
        <p:spPr>
          <a:xfrm>
            <a:off x="1524000" y="4439663"/>
            <a:ext cx="9144000" cy="1655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6600">
                <a:solidFill>
                  <a:srgbClr val="0000FF"/>
                </a:solidFill>
              </a:rPr>
              <a:t>A shadow!</a:t>
            </a:r>
            <a:endParaRPr sz="66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000"/>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7"/>
          <p:cNvSpPr txBox="1">
            <a:spLocks noGrp="1"/>
          </p:cNvSpPr>
          <p:nvPr>
            <p:ph type="title"/>
          </p:nvPr>
        </p:nvSpPr>
        <p:spPr>
          <a:xfrm>
            <a:off x="1483850" y="10980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Go outside and explore finding shadows!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xfrm>
            <a:off x="838200" y="365125"/>
            <a:ext cx="10515600" cy="5899500"/>
          </a:xfrm>
          <a:prstGeom prst="rect">
            <a:avLst/>
          </a:prstGeom>
        </p:spPr>
        <p:txBody>
          <a:bodyPr spcFirstLastPara="1" wrap="square" lIns="91425" tIns="45700" rIns="91425" bIns="45700" anchor="ctr" anchorCtr="0">
            <a:normAutofit/>
          </a:bodyPr>
          <a:lstStyle/>
          <a:p>
            <a:pPr marL="0" lvl="0" indent="0" algn="ctr" rtl="0">
              <a:lnSpc>
                <a:spcPct val="115000"/>
              </a:lnSpc>
              <a:spcBef>
                <a:spcPts val="1200"/>
              </a:spcBef>
              <a:spcAft>
                <a:spcPts val="0"/>
              </a:spcAft>
              <a:buNone/>
            </a:pPr>
            <a:r>
              <a:rPr lang="en-US" sz="2400" b="1" dirty="0">
                <a:latin typeface="Arial"/>
                <a:ea typeface="Arial"/>
                <a:cs typeface="Arial"/>
                <a:sym typeface="Arial"/>
              </a:rPr>
              <a:t>WHAT IS A SHADOW?</a:t>
            </a:r>
          </a:p>
          <a:p>
            <a:pPr marL="0" lvl="0" indent="0" algn="l" rtl="0">
              <a:lnSpc>
                <a:spcPct val="115000"/>
              </a:lnSpc>
              <a:spcBef>
                <a:spcPts val="1200"/>
              </a:spcBef>
              <a:spcAft>
                <a:spcPts val="0"/>
              </a:spcAft>
              <a:buClr>
                <a:schemeClr val="dk1"/>
              </a:buClr>
              <a:buSzPct val="45833"/>
              <a:buFont typeface="Arial"/>
              <a:buNone/>
            </a:pPr>
            <a:r>
              <a:rPr lang="en-US" sz="2400" b="1" dirty="0">
                <a:latin typeface="Arial"/>
                <a:ea typeface="Arial"/>
                <a:cs typeface="Arial"/>
                <a:sym typeface="Arial"/>
              </a:rPr>
              <a:t>BACKGROUND:</a:t>
            </a:r>
          </a:p>
          <a:p>
            <a:pPr marL="0" lvl="0" indent="0" algn="l" rtl="0">
              <a:lnSpc>
                <a:spcPct val="115000"/>
              </a:lnSpc>
              <a:spcBef>
                <a:spcPts val="1200"/>
              </a:spcBef>
              <a:spcAft>
                <a:spcPts val="0"/>
              </a:spcAft>
              <a:buNone/>
            </a:pPr>
            <a:r>
              <a:rPr lang="en-US" sz="2400" dirty="0">
                <a:latin typeface="Arial"/>
                <a:ea typeface="Arial"/>
                <a:cs typeface="Arial"/>
                <a:sym typeface="Arial"/>
              </a:rPr>
              <a:t>Have you ever noticed that your shadow is longest in the early morning and in the late afternoon? </a:t>
            </a:r>
          </a:p>
          <a:p>
            <a:pPr marL="0" lvl="0" indent="0" algn="l" rtl="0">
              <a:lnSpc>
                <a:spcPct val="115000"/>
              </a:lnSpc>
              <a:spcBef>
                <a:spcPts val="1200"/>
              </a:spcBef>
              <a:spcAft>
                <a:spcPts val="0"/>
              </a:spcAft>
              <a:buClr>
                <a:schemeClr val="dk1"/>
              </a:buClr>
              <a:buSzPct val="45833"/>
              <a:buFont typeface="Arial"/>
              <a:buNone/>
            </a:pPr>
            <a:r>
              <a:rPr lang="en-US" sz="2400" dirty="0">
                <a:latin typeface="Arial"/>
                <a:ea typeface="Arial"/>
                <a:cs typeface="Arial"/>
                <a:sym typeface="Arial"/>
              </a:rPr>
              <a:t>To tell the time ancient people used the position of sun in the sky. At noon, when the sun is overhead there is little or no shadow at all. A long time ago people observed that about the sun and used this idea in making the world’s earliest clock, a sundial. Look at the illustration on the next slide and notice that the direction of the shadow is away from the light source. During midday it would be the shortest, and in the afternoon it would be on the opposite side.  </a:t>
            </a:r>
          </a:p>
          <a:p>
            <a:pPr marL="0" lvl="0" indent="0" algn="l" rtl="0">
              <a:spcBef>
                <a:spcPts val="1200"/>
              </a:spcBef>
              <a:spcAft>
                <a:spcPts val="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5"/>
          <p:cNvSpPr txBox="1">
            <a:spLocks noGrp="1"/>
          </p:cNvSpPr>
          <p:nvPr>
            <p:ph type="title"/>
          </p:nvPr>
        </p:nvSpPr>
        <p:spPr>
          <a:xfrm>
            <a:off x="838200" y="202047"/>
            <a:ext cx="10515600" cy="95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What is a Shadow?</a:t>
            </a:r>
            <a:endParaRPr/>
          </a:p>
        </p:txBody>
      </p:sp>
      <p:pic>
        <p:nvPicPr>
          <p:cNvPr id="100" name="Google Shape;100;p15"/>
          <p:cNvPicPr preferRelativeResize="0">
            <a:picLocks noGrp="1"/>
          </p:cNvPicPr>
          <p:nvPr>
            <p:ph type="body" idx="1"/>
          </p:nvPr>
        </p:nvPicPr>
        <p:blipFill rotWithShape="1">
          <a:blip r:embed="rId3">
            <a:alphaModFix/>
          </a:blip>
          <a:srcRect/>
          <a:stretch/>
        </p:blipFill>
        <p:spPr>
          <a:xfrm>
            <a:off x="1733045" y="1339272"/>
            <a:ext cx="8725910" cy="5328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838200" y="3127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300">
                <a:latin typeface="Arial"/>
                <a:ea typeface="Arial"/>
                <a:cs typeface="Arial"/>
                <a:sym typeface="Arial"/>
              </a:rPr>
              <a:t>Are there shadows in the classroom?  </a:t>
            </a:r>
            <a:endParaRPr sz="3300">
              <a:latin typeface="Arial"/>
              <a:ea typeface="Arial"/>
              <a:cs typeface="Arial"/>
              <a:sym typeface="Arial"/>
            </a:endParaRPr>
          </a:p>
          <a:p>
            <a:pPr marL="0" lvl="0" indent="0" algn="l" rtl="0">
              <a:spcBef>
                <a:spcPts val="0"/>
              </a:spcBef>
              <a:spcAft>
                <a:spcPts val="0"/>
              </a:spcAft>
              <a:buNone/>
            </a:pPr>
            <a:r>
              <a:rPr lang="en-US" sz="3300">
                <a:latin typeface="Arial"/>
                <a:ea typeface="Arial"/>
                <a:cs typeface="Arial"/>
                <a:sym typeface="Arial"/>
              </a:rPr>
              <a:t>Why or why not?</a:t>
            </a:r>
            <a:endParaRPr sz="3300">
              <a:latin typeface="Arial"/>
              <a:ea typeface="Arial"/>
              <a:cs typeface="Arial"/>
              <a:sym typeface="Arial"/>
            </a:endParaRPr>
          </a:p>
        </p:txBody>
      </p:sp>
      <p:sp>
        <p:nvSpPr>
          <p:cNvPr id="106" name="Google Shape;106;p1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Stand up and try to find your shadow.</a:t>
            </a:r>
            <a:endParaRPr/>
          </a:p>
          <a:p>
            <a:pPr marL="0" lvl="0" indent="0" algn="l" rtl="0">
              <a:spcBef>
                <a:spcPts val="1000"/>
              </a:spcBef>
              <a:spcAft>
                <a:spcPts val="0"/>
              </a:spcAft>
              <a:buNone/>
            </a:pPr>
            <a:endParaRPr/>
          </a:p>
          <a:p>
            <a:pPr marL="0" lvl="0" indent="0" algn="l" rtl="0">
              <a:spcBef>
                <a:spcPts val="1000"/>
              </a:spcBef>
              <a:spcAft>
                <a:spcPts val="0"/>
              </a:spcAft>
              <a:buNone/>
            </a:pPr>
            <a:r>
              <a:rPr lang="en-US"/>
              <a:t>Take Away:</a:t>
            </a:r>
            <a:endParaRPr/>
          </a:p>
          <a:p>
            <a:pPr marL="0" lvl="0" indent="0" algn="l" rtl="0">
              <a:spcBef>
                <a:spcPts val="1000"/>
              </a:spcBef>
              <a:spcAft>
                <a:spcPts val="0"/>
              </a:spcAft>
              <a:buNone/>
            </a:pPr>
            <a:r>
              <a:rPr lang="en-US">
                <a:latin typeface="Arial"/>
                <a:ea typeface="Arial"/>
                <a:cs typeface="Arial"/>
                <a:sym typeface="Arial"/>
              </a:rPr>
              <a:t>Shadows change during the day if you are outside.</a:t>
            </a:r>
            <a:endParaRPr>
              <a:latin typeface="Arial"/>
              <a:ea typeface="Arial"/>
              <a:cs typeface="Arial"/>
              <a:sym typeface="Arial"/>
            </a:endParaRPr>
          </a:p>
          <a:p>
            <a:pPr marL="0" lvl="0" indent="0" algn="l" rtl="0">
              <a:spcBef>
                <a:spcPts val="1000"/>
              </a:spcBef>
              <a:spcAft>
                <a:spcPts val="0"/>
              </a:spcAft>
              <a:buNone/>
            </a:pPr>
            <a:endParaRPr>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7"/>
          <p:cNvPicPr preferRelativeResize="0">
            <a:picLocks noGrp="1"/>
          </p:cNvPicPr>
          <p:nvPr>
            <p:ph type="body" idx="1"/>
          </p:nvPr>
        </p:nvPicPr>
        <p:blipFill rotWithShape="1">
          <a:blip r:embed="rId3">
            <a:alphaModFix/>
          </a:blip>
          <a:srcRect/>
          <a:stretch/>
        </p:blipFill>
        <p:spPr>
          <a:xfrm>
            <a:off x="2228144" y="1825625"/>
            <a:ext cx="7735712" cy="4351338"/>
          </a:xfrm>
          <a:prstGeom prst="rect">
            <a:avLst/>
          </a:prstGeom>
          <a:noFill/>
          <a:ln>
            <a:noFill/>
          </a:ln>
        </p:spPr>
      </p:pic>
      <p:sp>
        <p:nvSpPr>
          <p:cNvPr id="112" name="Google Shape;112;p17"/>
          <p:cNvSpPr txBox="1">
            <a:spLocks noGrp="1"/>
          </p:cNvSpPr>
          <p:nvPr>
            <p:ph type="title"/>
          </p:nvPr>
        </p:nvSpPr>
        <p:spPr>
          <a:xfrm>
            <a:off x="838200" y="202047"/>
            <a:ext cx="10515600" cy="9552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a:t>How can you tell time by shadows?</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What did you think a shadow was when you were little?</a:t>
            </a:r>
            <a:endParaRPr/>
          </a:p>
        </p:txBody>
      </p:sp>
      <p:pic>
        <p:nvPicPr>
          <p:cNvPr id="118" name="Google Shape;118;p18"/>
          <p:cNvPicPr preferRelativeResize="0">
            <a:picLocks noGrp="1"/>
          </p:cNvPicPr>
          <p:nvPr>
            <p:ph type="body" idx="1"/>
          </p:nvPr>
        </p:nvPicPr>
        <p:blipFill rotWithShape="1">
          <a:blip r:embed="rId3">
            <a:alphaModFix/>
          </a:blip>
          <a:srcRect/>
          <a:stretch/>
        </p:blipFill>
        <p:spPr>
          <a:xfrm>
            <a:off x="2686080" y="1989912"/>
            <a:ext cx="2951700" cy="4150500"/>
          </a:xfrm>
          <a:prstGeom prst="rect">
            <a:avLst/>
          </a:prstGeom>
          <a:noFill/>
          <a:ln>
            <a:noFill/>
          </a:ln>
        </p:spPr>
      </p:pic>
      <p:pic>
        <p:nvPicPr>
          <p:cNvPr id="119" name="Google Shape;119;p18"/>
          <p:cNvPicPr preferRelativeResize="0"/>
          <p:nvPr/>
        </p:nvPicPr>
        <p:blipFill rotWithShape="1">
          <a:blip r:embed="rId4">
            <a:alphaModFix/>
          </a:blip>
          <a:srcRect l="32890" r="32432"/>
          <a:stretch/>
        </p:blipFill>
        <p:spPr>
          <a:xfrm>
            <a:off x="7033238" y="1989875"/>
            <a:ext cx="2557925" cy="4150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838200" y="205798"/>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Cats and Shadows – Can you fool them?</a:t>
            </a:r>
            <a:endParaRPr/>
          </a:p>
        </p:txBody>
      </p:sp>
      <p:pic>
        <p:nvPicPr>
          <p:cNvPr id="125" name="Google Shape;125;p19" descr="Cat shadow GIF - Find on GIFER"/>
          <p:cNvPicPr preferRelativeResize="0"/>
          <p:nvPr/>
        </p:nvPicPr>
        <p:blipFill rotWithShape="1">
          <a:blip r:embed="rId3">
            <a:alphaModFix/>
          </a:blip>
          <a:srcRect/>
          <a:stretch/>
        </p:blipFill>
        <p:spPr>
          <a:xfrm>
            <a:off x="3082395" y="1720350"/>
            <a:ext cx="5886114" cy="4772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0" descr="Dog shadow GIF - Find on GIFER"/>
          <p:cNvPicPr preferRelativeResize="0">
            <a:picLocks noGrp="1"/>
          </p:cNvPicPr>
          <p:nvPr>
            <p:ph type="body" idx="1"/>
          </p:nvPr>
        </p:nvPicPr>
        <p:blipFill rotWithShape="1">
          <a:blip r:embed="rId3">
            <a:alphaModFix/>
          </a:blip>
          <a:srcRect/>
          <a:stretch/>
        </p:blipFill>
        <p:spPr>
          <a:xfrm>
            <a:off x="5276467" y="1455075"/>
            <a:ext cx="6220500" cy="4602900"/>
          </a:xfrm>
          <a:prstGeom prst="rect">
            <a:avLst/>
          </a:prstGeom>
          <a:noFill/>
          <a:ln>
            <a:noFill/>
          </a:ln>
        </p:spPr>
      </p:pic>
      <p:pic>
        <p:nvPicPr>
          <p:cNvPr id="131" name="Google Shape;131;p20" descr="Dog vs shadow - GIF on Imgur"/>
          <p:cNvPicPr preferRelativeResize="0"/>
          <p:nvPr/>
        </p:nvPicPr>
        <p:blipFill rotWithShape="1">
          <a:blip r:embed="rId4">
            <a:alphaModFix/>
          </a:blip>
          <a:srcRect/>
          <a:stretch/>
        </p:blipFill>
        <p:spPr>
          <a:xfrm>
            <a:off x="695033" y="1455160"/>
            <a:ext cx="3887643" cy="4602969"/>
          </a:xfrm>
          <a:prstGeom prst="rect">
            <a:avLst/>
          </a:prstGeom>
          <a:noFill/>
          <a:ln>
            <a:noFill/>
          </a:ln>
        </p:spPr>
      </p:pic>
      <p:sp>
        <p:nvSpPr>
          <p:cNvPr id="132" name="Google Shape;132;p20"/>
          <p:cNvSpPr/>
          <p:nvPr/>
        </p:nvSpPr>
        <p:spPr>
          <a:xfrm>
            <a:off x="8057173" y="6057985"/>
            <a:ext cx="6591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Arial Rounded"/>
                <a:ea typeface="Arial Rounded"/>
                <a:cs typeface="Arial Rounded"/>
                <a:sym typeface="Arial Rounded"/>
              </a:rPr>
              <a:t>2 </a:t>
            </a:r>
            <a:endParaRPr sz="3200">
              <a:solidFill>
                <a:schemeClr val="dk1"/>
              </a:solidFill>
              <a:latin typeface="Calibri"/>
              <a:ea typeface="Calibri"/>
              <a:cs typeface="Calibri"/>
              <a:sym typeface="Calibri"/>
            </a:endParaRPr>
          </a:p>
        </p:txBody>
      </p:sp>
      <p:sp>
        <p:nvSpPr>
          <p:cNvPr id="133" name="Google Shape;133;p20"/>
          <p:cNvSpPr/>
          <p:nvPr/>
        </p:nvSpPr>
        <p:spPr>
          <a:xfrm>
            <a:off x="2309307" y="6057979"/>
            <a:ext cx="659100" cy="584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Arial Rounded"/>
                <a:ea typeface="Arial Rounded"/>
                <a:cs typeface="Arial Rounded"/>
                <a:sym typeface="Arial Rounded"/>
              </a:rPr>
              <a:t>1</a:t>
            </a:r>
            <a:endParaRPr sz="3200">
              <a:solidFill>
                <a:schemeClr val="dk1"/>
              </a:solidFill>
              <a:latin typeface="Calibri"/>
              <a:ea typeface="Calibri"/>
              <a:cs typeface="Calibri"/>
              <a:sym typeface="Calibri"/>
            </a:endParaRPr>
          </a:p>
        </p:txBody>
      </p:sp>
      <p:sp>
        <p:nvSpPr>
          <p:cNvPr id="134" name="Google Shape;134;p20"/>
          <p:cNvSpPr txBox="1">
            <a:spLocks noGrp="1"/>
          </p:cNvSpPr>
          <p:nvPr>
            <p:ph type="title"/>
          </p:nvPr>
        </p:nvSpPr>
        <p:spPr>
          <a:xfrm>
            <a:off x="838200" y="283850"/>
            <a:ext cx="10515600" cy="1058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Dogs and their shadows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childTnLst>
                                </p:cTn>
                              </p:par>
                              <p:par>
                                <p:cTn id="8" presetID="10" presetClass="entr" presetSubtype="0"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fade">
                                      <p:cBhvr>
                                        <p:cTn id="10"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838200" y="283850"/>
            <a:ext cx="10515600" cy="1058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a:t>What animal has made shadows important?</a:t>
            </a:r>
            <a:endParaRPr/>
          </a:p>
        </p:txBody>
      </p:sp>
      <p:sp>
        <p:nvSpPr>
          <p:cNvPr id="140" name="Google Shape;140;p21"/>
          <p:cNvSpPr txBox="1">
            <a:spLocks noGrp="1"/>
          </p:cNvSpPr>
          <p:nvPr>
            <p:ph type="body" idx="1"/>
          </p:nvPr>
        </p:nvSpPr>
        <p:spPr>
          <a:xfrm>
            <a:off x="516079" y="1690688"/>
            <a:ext cx="2680855" cy="4351338"/>
          </a:xfrm>
          <a:prstGeom prst="rect">
            <a:avLst/>
          </a:prstGeom>
          <a:noFill/>
          <a:ln>
            <a:noFill/>
          </a:ln>
        </p:spPr>
        <p:txBody>
          <a:bodyPr spcFirstLastPara="1" wrap="square" lIns="91425" tIns="45700" rIns="91425" bIns="45700" anchor="t" anchorCtr="0">
            <a:normAutofit fontScale="85000" lnSpcReduction="20000"/>
          </a:bodyPr>
          <a:lstStyle/>
          <a:p>
            <a:pPr marL="228600" lvl="0" indent="-201930" algn="l" rtl="0">
              <a:lnSpc>
                <a:spcPct val="90000"/>
              </a:lnSpc>
              <a:spcBef>
                <a:spcPts val="0"/>
              </a:spcBef>
              <a:spcAft>
                <a:spcPts val="0"/>
              </a:spcAft>
              <a:buClr>
                <a:schemeClr val="dk1"/>
              </a:buClr>
              <a:buSzPct val="100000"/>
              <a:buChar char="•"/>
            </a:pPr>
            <a:r>
              <a:rPr lang="en-US"/>
              <a:t>Groundhog</a:t>
            </a:r>
            <a:endParaRPr/>
          </a:p>
          <a:p>
            <a:pPr marL="228600" lvl="0" indent="-201930" algn="l" rtl="0">
              <a:lnSpc>
                <a:spcPct val="90000"/>
              </a:lnSpc>
              <a:spcBef>
                <a:spcPts val="1000"/>
              </a:spcBef>
              <a:spcAft>
                <a:spcPts val="0"/>
              </a:spcAft>
              <a:buClr>
                <a:schemeClr val="dk1"/>
              </a:buClr>
              <a:buSzPct val="100000"/>
              <a:buChar char="•"/>
            </a:pPr>
            <a:r>
              <a:rPr lang="en-US"/>
              <a:t>Lives in the east</a:t>
            </a:r>
            <a:endParaRPr/>
          </a:p>
          <a:p>
            <a:pPr marL="228600" lvl="0" indent="-201930" algn="l" rtl="0">
              <a:lnSpc>
                <a:spcPct val="90000"/>
              </a:lnSpc>
              <a:spcBef>
                <a:spcPts val="1000"/>
              </a:spcBef>
              <a:spcAft>
                <a:spcPts val="0"/>
              </a:spcAft>
              <a:buClr>
                <a:schemeClr val="dk1"/>
              </a:buClr>
              <a:buSzPct val="100000"/>
              <a:buChar char="•"/>
            </a:pPr>
            <a:r>
              <a:rPr lang="en-US"/>
              <a:t>Considered a rodent</a:t>
            </a:r>
            <a:endParaRPr/>
          </a:p>
          <a:p>
            <a:pPr marL="228600" lvl="0" indent="-201930" algn="l" rtl="0">
              <a:lnSpc>
                <a:spcPct val="90000"/>
              </a:lnSpc>
              <a:spcBef>
                <a:spcPts val="1000"/>
              </a:spcBef>
              <a:spcAft>
                <a:spcPts val="0"/>
              </a:spcAft>
              <a:buClr>
                <a:schemeClr val="dk1"/>
              </a:buClr>
              <a:buSzPct val="100000"/>
              <a:buChar char="•"/>
            </a:pPr>
            <a:r>
              <a:rPr lang="en-US"/>
              <a:t>If it sees its shadow, there will be 6 more weeks of winter weather.</a:t>
            </a:r>
            <a:endParaRPr/>
          </a:p>
          <a:p>
            <a:pPr marL="228600" lvl="0" indent="-201930" algn="l" rtl="0">
              <a:lnSpc>
                <a:spcPct val="90000"/>
              </a:lnSpc>
              <a:spcBef>
                <a:spcPts val="1000"/>
              </a:spcBef>
              <a:spcAft>
                <a:spcPts val="0"/>
              </a:spcAft>
              <a:buClr>
                <a:schemeClr val="dk1"/>
              </a:buClr>
              <a:buSzPct val="100000"/>
              <a:buChar char="•"/>
            </a:pPr>
            <a:r>
              <a:rPr lang="en-US"/>
              <a:t>If it does not see its shadow, spring weather will be here soon.</a:t>
            </a:r>
            <a:endParaRPr/>
          </a:p>
        </p:txBody>
      </p:sp>
      <p:pic>
        <p:nvPicPr>
          <p:cNvPr id="141" name="Google Shape;141;p21"/>
          <p:cNvPicPr preferRelativeResize="0"/>
          <p:nvPr/>
        </p:nvPicPr>
        <p:blipFill rotWithShape="1">
          <a:blip r:embed="rId3">
            <a:alphaModFix/>
          </a:blip>
          <a:srcRect/>
          <a:stretch/>
        </p:blipFill>
        <p:spPr>
          <a:xfrm>
            <a:off x="3271530" y="1499615"/>
            <a:ext cx="5899030" cy="3674039"/>
          </a:xfrm>
          <a:prstGeom prst="rect">
            <a:avLst/>
          </a:prstGeom>
          <a:noFill/>
          <a:ln>
            <a:noFill/>
          </a:ln>
        </p:spPr>
      </p:pic>
      <p:pic>
        <p:nvPicPr>
          <p:cNvPr id="142" name="Google Shape;142;p21" descr="Free Groundhog Day Clip Art and Animations"/>
          <p:cNvPicPr preferRelativeResize="0"/>
          <p:nvPr/>
        </p:nvPicPr>
        <p:blipFill rotWithShape="1">
          <a:blip r:embed="rId4">
            <a:alphaModFix/>
          </a:blip>
          <a:srcRect/>
          <a:stretch/>
        </p:blipFill>
        <p:spPr>
          <a:xfrm>
            <a:off x="8170468" y="3768436"/>
            <a:ext cx="3256072" cy="2425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animEffect transition="in" filter="fade">
                                      <p:cBhvr>
                                        <p:cTn id="7" dur="1000"/>
                                        <p:tgtEl>
                                          <p:spTgt spid="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xEl>
                                              <p:pRg st="1" end="1"/>
                                            </p:txEl>
                                          </p:spTgt>
                                        </p:tgtEl>
                                        <p:attrNameLst>
                                          <p:attrName>style.visibility</p:attrName>
                                        </p:attrNameLst>
                                      </p:cBhvr>
                                      <p:to>
                                        <p:strVal val="visible"/>
                                      </p:to>
                                    </p:set>
                                    <p:animEffect transition="in" filter="fade">
                                      <p:cBhvr>
                                        <p:cTn id="12" dur="1000"/>
                                        <p:tgtEl>
                                          <p:spTgt spid="1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
                                            <p:txEl>
                                              <p:pRg st="2" end="2"/>
                                            </p:txEl>
                                          </p:spTgt>
                                        </p:tgtEl>
                                        <p:attrNameLst>
                                          <p:attrName>style.visibility</p:attrName>
                                        </p:attrNameLst>
                                      </p:cBhvr>
                                      <p:to>
                                        <p:strVal val="visible"/>
                                      </p:to>
                                    </p:set>
                                    <p:animEffect transition="in" filter="fade">
                                      <p:cBhvr>
                                        <p:cTn id="17" dur="1000"/>
                                        <p:tgtEl>
                                          <p:spTgt spid="1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
                                            <p:txEl>
                                              <p:pRg st="3" end="3"/>
                                            </p:txEl>
                                          </p:spTgt>
                                        </p:tgtEl>
                                        <p:attrNameLst>
                                          <p:attrName>style.visibility</p:attrName>
                                        </p:attrNameLst>
                                      </p:cBhvr>
                                      <p:to>
                                        <p:strVal val="visible"/>
                                      </p:to>
                                    </p:set>
                                    <p:animEffect transition="in" filter="fade">
                                      <p:cBhvr>
                                        <p:cTn id="22" dur="1000"/>
                                        <p:tgtEl>
                                          <p:spTgt spid="1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0">
                                            <p:txEl>
                                              <p:pRg st="4" end="4"/>
                                            </p:txEl>
                                          </p:spTgt>
                                        </p:tgtEl>
                                        <p:attrNameLst>
                                          <p:attrName>style.visibility</p:attrName>
                                        </p:attrNameLst>
                                      </p:cBhvr>
                                      <p:to>
                                        <p:strVal val="visible"/>
                                      </p:to>
                                    </p:set>
                                    <p:animEffect transition="in" filter="fade">
                                      <p:cBhvr>
                                        <p:cTn id="27" dur="1000"/>
                                        <p:tgtEl>
                                          <p:spTgt spid="1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Arial Rounded"/>
              <a:buNone/>
            </a:pPr>
            <a:r>
              <a:rPr lang="en-US" sz="6000" b="1">
                <a:latin typeface="Arial Rounded"/>
                <a:ea typeface="Arial Rounded"/>
                <a:cs typeface="Arial Rounded"/>
                <a:sym typeface="Arial Rounded"/>
              </a:rPr>
              <a:t>Experiment</a:t>
            </a:r>
            <a:endParaRPr/>
          </a:p>
        </p:txBody>
      </p:sp>
      <p:sp>
        <p:nvSpPr>
          <p:cNvPr id="148" name="Google Shape;148;p22"/>
          <p:cNvSpPr txBox="1">
            <a:spLocks noGrp="1"/>
          </p:cNvSpPr>
          <p:nvPr>
            <p:ph type="body" idx="1"/>
          </p:nvPr>
        </p:nvSpPr>
        <p:spPr>
          <a:xfrm>
            <a:off x="838200" y="2587625"/>
            <a:ext cx="10515600" cy="3774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Use a flashlight to try to make long and short shadows.  Where is the flashlight when the shadows are short?  Where is the flashlight when the shadows are long?</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Next, try to make the shadows point to the corners in the room.  Listen for which corner to point to.  Where was the light when you pointed it to a corner?</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426</Words>
  <Application>Microsoft Office PowerPoint</Application>
  <PresentationFormat>Widescreen</PresentationFormat>
  <Paragraphs>44</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Rounded</vt:lpstr>
      <vt:lpstr>Calibri</vt:lpstr>
      <vt:lpstr>Times New Roman</vt:lpstr>
      <vt:lpstr>Office Theme</vt:lpstr>
      <vt:lpstr>Mattos Science Magnet Docent Program</vt:lpstr>
      <vt:lpstr>What is a Shadow?</vt:lpstr>
      <vt:lpstr>Are there shadows in the classroom?   Why or why not?</vt:lpstr>
      <vt:lpstr>How can you tell time by shadows?</vt:lpstr>
      <vt:lpstr>What did you think a shadow was when you were little?</vt:lpstr>
      <vt:lpstr>Cats and Shadows – Can you fool them?</vt:lpstr>
      <vt:lpstr>Dogs and their shadows</vt:lpstr>
      <vt:lpstr>What animal has made shadows important?</vt:lpstr>
      <vt:lpstr>Experiment</vt:lpstr>
      <vt:lpstr>Making a shadow animal</vt:lpstr>
      <vt:lpstr>Making Shadows at Home</vt:lpstr>
      <vt:lpstr>PowerPoint Presentation</vt:lpstr>
      <vt:lpstr>Experiment–Make a shadow animal  Find a partner.  One person can hold a flashlight and the other can try to make a shadow animal. Then trade. Make sure the light source is in correct position. </vt:lpstr>
      <vt:lpstr>I follow you around in the light, I say good bye to you in the night? Who am I?</vt:lpstr>
      <vt:lpstr>Go outside and explore finding shadows!</vt:lpstr>
      <vt:lpstr>WHAT IS A SHADOW? BACKGROUND: Have you ever noticed that your shadow is longest in the early morning and in the late afternoon?  To tell the time ancient people used the position of sun in the sky. At noon, when the sun is overhead there is little or no shadow at all. A long time ago people observed that about the sun and used this idea in making the world’s earliest clock, a sundial. Look at the illustration on the next slide and notice that the direction of the shadow is away from the light source. During midday it would be the shortest, and in the afternoon it would be on the opposite side.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Joyce Blueford</cp:lastModifiedBy>
  <cp:revision>2</cp:revision>
  <dcterms:modified xsi:type="dcterms:W3CDTF">2024-07-19T22:44:02Z</dcterms:modified>
</cp:coreProperties>
</file>