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69" r:id="rId3"/>
    <p:sldId id="271" r:id="rId4"/>
    <p:sldId id="268" r:id="rId5"/>
    <p:sldId id="257" r:id="rId6"/>
    <p:sldId id="259" r:id="rId7"/>
    <p:sldId id="260" r:id="rId8"/>
    <p:sldId id="262" r:id="rId9"/>
    <p:sldId id="261" r:id="rId10"/>
    <p:sldId id="263" r:id="rId11"/>
    <p:sldId id="270" r:id="rId12"/>
    <p:sldId id="264" r:id="rId13"/>
    <p:sldId id="258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42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This lesson is timed to be taught around attendance at Tule Pond fieldtrip. Can be completed before or after.</a:t>
            </a: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Cattails – seeds are in “corndog” – they have thousands of seeds that are wind dispersed. Fluff is water repellant.  Leaves are flat. </a:t>
            </a:r>
          </a:p>
          <a:p>
            <a:r>
              <a:rPr lang="en-US" dirty="0"/>
              <a:t>Tule (bull rush) – seeds are small – birds eat them but mainly reproduce through roots.  Only 1 small leaf at base of plant.  Stem is round, hollow, very spongy, outside is waterproof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2529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Containers with sand/gravel from previous years should be in 5</a:t>
            </a:r>
            <a:r>
              <a:rPr lang="en-US" baseline="30000" dirty="0"/>
              <a:t>th</a:t>
            </a:r>
            <a:r>
              <a:rPr lang="en-US" dirty="0"/>
              <a:t> grade cabinet area.  Use plastic beakers </a:t>
            </a:r>
            <a:r>
              <a:rPr lang="en-US"/>
              <a:t>for water.</a:t>
            </a:r>
            <a:endParaRPr/>
          </a:p>
        </p:txBody>
      </p:sp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Flood control, habitat for animals and plants, prevent erosion, slow water flows, carbon sinks that help control global warming, helps clean water moving through wetland.</a:t>
            </a:r>
            <a:endParaRPr dirty="0"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Have a clean master of worksheet, and completed example to show other docents (for helping kids)</a:t>
            </a:r>
            <a:endParaRPr dirty="0"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There is a soil probe in the 5</a:t>
            </a:r>
            <a:r>
              <a:rPr lang="en-US" baseline="30000" dirty="0"/>
              <a:t>th</a:t>
            </a:r>
            <a:r>
              <a:rPr lang="en-US" dirty="0"/>
              <a:t> grade materials shelf.  Soil can be collected from Tule Ponds (contact MSN)</a:t>
            </a:r>
            <a:endParaRPr dirty="0"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Samples can be collected at Tule Ponds – contact MSN to confirm time/date.  Have a “pile” for each group. Several pieces kids can look at and try to figure out what they are (seed, leaf, stem, root) and which plant they belong to.  </a:t>
            </a:r>
            <a:endParaRPr dirty="0"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snucleus.org/member/life_wetland/wetland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 idx="4294967295"/>
          </p:nvPr>
        </p:nvSpPr>
        <p:spPr>
          <a:xfrm>
            <a:off x="3340359" y="844424"/>
            <a:ext cx="8472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 Rounded"/>
              <a:buNone/>
            </a:pPr>
            <a:r>
              <a:rPr lang="en-US" sz="54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Mattos Science Magnet</a:t>
            </a:r>
            <a:br>
              <a:rPr lang="en-US" sz="54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54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Docent Program</a:t>
            </a:r>
            <a:endParaRPr sz="4400" b="1" i="0" u="none" strike="noStrike" cap="non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294967295"/>
          </p:nvPr>
        </p:nvSpPr>
        <p:spPr>
          <a:xfrm>
            <a:off x="716943" y="3429000"/>
            <a:ext cx="10758114" cy="233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2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2300" b="1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5th grade 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2300" b="1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Lesson 5. CONSTRUCTED WETLANDS </a:t>
            </a:r>
            <a:br>
              <a:rPr lang="en-US" sz="4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learn about properties of wetlands and examine two wetland plants (</a:t>
            </a:r>
            <a:r>
              <a:rPr lang="en-US" sz="8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tules</a:t>
            </a:r>
            <a:r>
              <a:rPr lang="en-US" sz="8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cattails) that can help clean the water and add dissolved oxygen. They compare soil samples from hydric soil (pond soil) with non-hydric soil (soil formed under drier conditions) and learn that hydric soil can help filter water through microbial action.</a:t>
            </a:r>
            <a:endParaRPr sz="8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br>
              <a:rPr lang="en-US" sz="5700" b="1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endParaRPr sz="5700" b="1" i="0" u="none" strike="noStrike" cap="none" dirty="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7792805" y="6089085"/>
            <a:ext cx="346279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designed by Math Science Nucleus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3" descr="General Wetlands Information - Southern California Wetlands Recovery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682" y="844424"/>
            <a:ext cx="3010677" cy="2258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 descr="wordquil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979" y="1156135"/>
            <a:ext cx="5397500" cy="4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 descr="Cattails Pla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6265" y="1451411"/>
            <a:ext cx="5629274" cy="375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511650" y="5356660"/>
            <a:ext cx="111687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Wetland plants are specials since they can live in water without their roots rotting.  These plants help clean the water and add dissolved oxygen.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Observe and describe the leaves, stems, seeds, roots of wetland plants.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615820" y="251927"/>
            <a:ext cx="10972800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 3    Exploring wetland plants, tule and cattails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Wetland plants can break-down and remove toxins</a:t>
            </a: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D018E3-EE12-5C8D-9E9D-425D1C433F72}"/>
              </a:ext>
            </a:extLst>
          </p:cNvPr>
          <p:cNvSpPr txBox="1"/>
          <p:nvPr/>
        </p:nvSpPr>
        <p:spPr>
          <a:xfrm>
            <a:off x="575260" y="4823260"/>
            <a:ext cx="2547236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Tule plants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816B7-C78F-C8EB-FF46-ACA16C33A272}"/>
              </a:ext>
            </a:extLst>
          </p:cNvPr>
          <p:cNvSpPr txBox="1"/>
          <p:nvPr/>
        </p:nvSpPr>
        <p:spPr>
          <a:xfrm>
            <a:off x="6215743" y="4811486"/>
            <a:ext cx="2612571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Cattail plants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3;p19">
            <a:extLst>
              <a:ext uri="{FF2B5EF4-FFF2-40B4-BE49-F238E27FC236}">
                <a16:creationId xmlns:a16="http://schemas.microsoft.com/office/drawing/2014/main" id="{115A942A-7E28-34BD-28E5-ED37D96EBF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908" t="51988" r="14156" b="10497"/>
          <a:stretch/>
        </p:blipFill>
        <p:spPr>
          <a:xfrm>
            <a:off x="5332914" y="782789"/>
            <a:ext cx="6617969" cy="37892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77E1DD-61E3-551D-6E9D-F3E05BE4C48D}"/>
              </a:ext>
            </a:extLst>
          </p:cNvPr>
          <p:cNvSpPr txBox="1"/>
          <p:nvPr/>
        </p:nvSpPr>
        <p:spPr>
          <a:xfrm>
            <a:off x="685801" y="164710"/>
            <a:ext cx="1150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Activity 3:       Wetland Plants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6C57E14-F9B2-8245-A5D7-6E2D7B5A3F8A}"/>
              </a:ext>
            </a:extLst>
          </p:cNvPr>
          <p:cNvSpPr/>
          <p:nvPr/>
        </p:nvSpPr>
        <p:spPr>
          <a:xfrm>
            <a:off x="4902655" y="1752599"/>
            <a:ext cx="7696200" cy="3091543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cattail leaves">
            <a:extLst>
              <a:ext uri="{FF2B5EF4-FFF2-40B4-BE49-F238E27FC236}">
                <a16:creationId xmlns:a16="http://schemas.microsoft.com/office/drawing/2014/main" id="{72A5A35C-928A-69D9-FFDE-280E2D740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6" y="872596"/>
            <a:ext cx="3463151" cy="231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B55CC-CA20-7532-18CD-24CA83CB7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452" y="4375842"/>
            <a:ext cx="3152773" cy="2343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048FC-52AE-E8A0-58C4-6D2BAEDFA679}"/>
              </a:ext>
            </a:extLst>
          </p:cNvPr>
          <p:cNvSpPr txBox="1"/>
          <p:nvPr/>
        </p:nvSpPr>
        <p:spPr>
          <a:xfrm>
            <a:off x="7892143" y="4343141"/>
            <a:ext cx="6193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 for seeds, stems, leaves</a:t>
            </a:r>
          </a:p>
        </p:txBody>
      </p:sp>
      <p:pic>
        <p:nvPicPr>
          <p:cNvPr id="1028" name="Picture 4" descr="fluffy plant seeds">
            <a:extLst>
              <a:ext uri="{FF2B5EF4-FFF2-40B4-BE49-F238E27FC236}">
                <a16:creationId xmlns:a16="http://schemas.microsoft.com/office/drawing/2014/main" id="{56303BA2-DB81-A2B5-AF2C-3C8834BD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6" y="3264635"/>
            <a:ext cx="3335378" cy="222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687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838" y="984073"/>
            <a:ext cx="4667079" cy="323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8140" y="984075"/>
            <a:ext cx="5385859" cy="323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591000" y="279918"/>
            <a:ext cx="1101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 4 – Understanding wetlands—make a model!</a:t>
            </a:r>
            <a:endParaRPr/>
          </a:p>
        </p:txBody>
      </p:sp>
      <p:sp>
        <p:nvSpPr>
          <p:cNvPr id="160" name="Google Shape;160;p21"/>
          <p:cNvSpPr txBox="1"/>
          <p:nvPr/>
        </p:nvSpPr>
        <p:spPr>
          <a:xfrm>
            <a:off x="1013838" y="4263250"/>
            <a:ext cx="1089202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AutoNum type="arabicPeriod"/>
            </a:pPr>
            <a:r>
              <a:rPr lang="en-US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Use materials to create a landform area that includes a taller hill, and a lower area.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AutoNum type="arabicPeriod"/>
            </a:pPr>
            <a:r>
              <a:rPr lang="en-US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Use colored water to rain on your landform. Notice where water settles or accumulates.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AutoNum type="arabicPeriod"/>
            </a:pPr>
            <a:r>
              <a:rPr lang="en-US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Record on the back of lab sheet, what is looks like from the side. (hill, lake)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	Do you have water along the bottom? (water table)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4.  Draw what it looks like from above.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5.  Use a straw to “drill” a well to find your aquifer.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6.  Draw and label your wetland model from the top and the side on the back of your worksheet.</a:t>
            </a:r>
            <a:endParaRPr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863" y="749556"/>
            <a:ext cx="9060275" cy="596197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90250" y="108005"/>
            <a:ext cx="5200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Benefits of wetlands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9250" y="0"/>
            <a:ext cx="5550350" cy="717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B6C809-C16F-DAFF-2E40-E17709B2E405}"/>
              </a:ext>
            </a:extLst>
          </p:cNvPr>
          <p:cNvSpPr txBox="1"/>
          <p:nvPr/>
        </p:nvSpPr>
        <p:spPr>
          <a:xfrm>
            <a:off x="152400" y="163286"/>
            <a:ext cx="26452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 lab sheet</a:t>
            </a:r>
          </a:p>
          <a:p>
            <a:r>
              <a:rPr lang="en-US" dirty="0"/>
              <a:t>Colored pencils or crayons</a:t>
            </a:r>
          </a:p>
          <a:p>
            <a:r>
              <a:rPr lang="en-US" dirty="0"/>
              <a:t>Pencil</a:t>
            </a:r>
          </a:p>
          <a:p>
            <a:r>
              <a:rPr lang="en-US" dirty="0"/>
              <a:t>Collected soil samples</a:t>
            </a:r>
          </a:p>
          <a:p>
            <a:r>
              <a:rPr lang="en-US" dirty="0"/>
              <a:t>Collected wetland plants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9BE06-0309-8895-FF54-1BA3AFA0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60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/>
        </p:nvSpPr>
        <p:spPr>
          <a:xfrm>
            <a:off x="1600104" y="357517"/>
            <a:ext cx="966651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Insert Wetland in the city storybook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https://www.msnucleus.org/member/life_wetland/wetland.html</a:t>
            </a: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A6E50-EAD9-42CA-C01C-2CD77AAB3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83" y="1400538"/>
            <a:ext cx="7778780" cy="50788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000" y="233646"/>
            <a:ext cx="9525999" cy="59285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128AD2-1A58-D004-2842-BE1AF8E0369C}"/>
              </a:ext>
            </a:extLst>
          </p:cNvPr>
          <p:cNvSpPr txBox="1"/>
          <p:nvPr/>
        </p:nvSpPr>
        <p:spPr>
          <a:xfrm>
            <a:off x="1534886" y="6162239"/>
            <a:ext cx="8980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Tule Ponds at Tysons Lagoon is a natural wetlands (low spot so water collects). Constructed wetlands prevent flooding from storm water during heavy rains. Water provides for many organisms.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365270" y="442928"/>
            <a:ext cx="108132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Exploring wetland characteristics at Tule Ponds</a:t>
            </a:r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628650" y="1609194"/>
            <a:ext cx="429768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Key factors of a wetland: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 Rounded"/>
              <a:buAutoNum type="arabicPeriod"/>
            </a:pPr>
            <a:r>
              <a:rPr lang="en-US" sz="2400" b="1" dirty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Water</a:t>
            </a: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(at surface or close to surface in the ground)</a:t>
            </a: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2. Wetland </a:t>
            </a:r>
            <a:r>
              <a:rPr lang="en-US" sz="2400" b="1" dirty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soil</a:t>
            </a: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(formed with  water called hydric soil) </a:t>
            </a: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3. Wetland </a:t>
            </a:r>
            <a:r>
              <a:rPr lang="en-US" sz="2400" b="1" dirty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plants</a:t>
            </a: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(plants that can live with their roots in water) </a:t>
            </a:r>
            <a:endParaRPr dirty="0"/>
          </a:p>
        </p:txBody>
      </p:sp>
      <p:pic>
        <p:nvPicPr>
          <p:cNvPr id="109" name="Google Shape;10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0952" y="1440180"/>
            <a:ext cx="6112398" cy="4459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8224" y="487425"/>
            <a:ext cx="3779849" cy="58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257776" y="2315692"/>
            <a:ext cx="60960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Color water blue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Edges near water are wetlands (green)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Storm drains – water enters the ponds during the rains  (black Xs)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Arrow (red) water exits storm drain to SF Bay in case of heavy rains to prevent flooding of BART Parking</a:t>
            </a:r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8651608" y="1362269"/>
            <a:ext cx="575793" cy="485192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7620999" y="5996464"/>
            <a:ext cx="517150" cy="531608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 rot="5663079">
            <a:off x="6443079" y="1747934"/>
            <a:ext cx="301068" cy="438539"/>
          </a:xfrm>
          <a:prstGeom prst="downArrow">
            <a:avLst>
              <a:gd name="adj1" fmla="val 37343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267477" y="685615"/>
            <a:ext cx="534932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 1:  Movement of water at Tule Ponds</a:t>
            </a:r>
            <a:endParaRPr dirty="0"/>
          </a:p>
        </p:txBody>
      </p:sp>
      <p:sp>
        <p:nvSpPr>
          <p:cNvPr id="120" name="Google Shape;120;p17"/>
          <p:cNvSpPr/>
          <p:nvPr/>
        </p:nvSpPr>
        <p:spPr>
          <a:xfrm>
            <a:off x="7666586" y="856752"/>
            <a:ext cx="575793" cy="485192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 descr="Loam Upland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6200000">
            <a:off x="-655577" y="3649148"/>
            <a:ext cx="4206250" cy="180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 rotWithShape="1">
          <a:blip r:embed="rId4">
            <a:alphaModFix/>
          </a:blip>
          <a:srcRect l="7908" t="51988" r="14156" b="10497"/>
          <a:stretch/>
        </p:blipFill>
        <p:spPr>
          <a:xfrm>
            <a:off x="6248400" y="841685"/>
            <a:ext cx="5486400" cy="356703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317551" y="184771"/>
            <a:ext cx="5279340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 2:  Exploring Soils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Examine samples of hydric and non-hydric soil from Tule Ponds and describe on your worksheet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19CA629-23D1-230A-5268-A68134A26878}"/>
              </a:ext>
            </a:extLst>
          </p:cNvPr>
          <p:cNvSpPr/>
          <p:nvPr/>
        </p:nvSpPr>
        <p:spPr>
          <a:xfrm>
            <a:off x="5943599" y="435428"/>
            <a:ext cx="6137909" cy="2013857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accent1"/>
                </a:solidFill>
              </a:ln>
              <a:noFill/>
            </a:endParaRPr>
          </a:p>
        </p:txBody>
      </p:sp>
      <p:pic>
        <p:nvPicPr>
          <p:cNvPr id="3" name="Google Shape;127;p18" descr="Hydric Soil | Wetland, Soil, Photo">
            <a:extLst>
              <a:ext uri="{FF2B5EF4-FFF2-40B4-BE49-F238E27FC236}">
                <a16:creationId xmlns:a16="http://schemas.microsoft.com/office/drawing/2014/main" id="{CC1AFE39-244C-3561-E3EE-E7931EC5CB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2868" y="2449284"/>
            <a:ext cx="2267254" cy="42062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3D49CE-0007-3F3E-F3AA-C51FF32D2B1F}"/>
              </a:ext>
            </a:extLst>
          </p:cNvPr>
          <p:cNvSpPr txBox="1"/>
          <p:nvPr/>
        </p:nvSpPr>
        <p:spPr>
          <a:xfrm>
            <a:off x="5834744" y="4572001"/>
            <a:ext cx="6030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Compare color, texture, smell, wetness.</a:t>
            </a:r>
            <a:endParaRPr lang="en-US" sz="2400" b="1" dirty="0"/>
          </a:p>
          <a:p>
            <a:endParaRPr lang="en-US" sz="18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Which soil is hydric? (from wetlands)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 descr="This contains: PreAsion 40inch Soil Sampler Probe Kit with Sample Ejector 304 Stainless Steel Gator Probe Step Tube Sampler Pro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3690" y="1000921"/>
            <a:ext cx="3781425" cy="378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2834040" y="26776"/>
            <a:ext cx="106229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 2  Exploring Soils Answers </a:t>
            </a:r>
            <a:endParaRPr sz="3200" dirty="0"/>
          </a:p>
        </p:txBody>
      </p:sp>
      <p:sp>
        <p:nvSpPr>
          <p:cNvPr id="128" name="Google Shape;128;p18" descr="What are Hydric Soils"/>
          <p:cNvSpPr/>
          <p:nvPr/>
        </p:nvSpPr>
        <p:spPr>
          <a:xfrm>
            <a:off x="3694114" y="3276600"/>
            <a:ext cx="2554286" cy="25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669" y="2780686"/>
            <a:ext cx="3177815" cy="288061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/>
          <p:nvPr/>
        </p:nvSpPr>
        <p:spPr>
          <a:xfrm>
            <a:off x="6921120" y="3245467"/>
            <a:ext cx="93088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 probe</a:t>
            </a:r>
            <a:endParaRPr dirty="0"/>
          </a:p>
        </p:txBody>
      </p:sp>
      <p:sp>
        <p:nvSpPr>
          <p:cNvPr id="131" name="Google Shape;131;p18"/>
          <p:cNvSpPr txBox="1"/>
          <p:nvPr/>
        </p:nvSpPr>
        <p:spPr>
          <a:xfrm>
            <a:off x="265084" y="756995"/>
            <a:ext cx="3638550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Hydric soils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Wet or moist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Lots of decomposers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Dark color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Smelly (sulfur)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2" name="Google Shape;13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7645" y="2113135"/>
            <a:ext cx="1900255" cy="193899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4848000" y="3956874"/>
            <a:ext cx="1400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 sample</a:t>
            </a:r>
            <a:endParaRPr dirty="0"/>
          </a:p>
        </p:txBody>
      </p:sp>
      <p:sp>
        <p:nvSpPr>
          <p:cNvPr id="135" name="Google Shape;135;p18"/>
          <p:cNvSpPr txBox="1"/>
          <p:nvPr/>
        </p:nvSpPr>
        <p:spPr>
          <a:xfrm>
            <a:off x="8535321" y="1056820"/>
            <a:ext cx="319944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Non- Hydric soils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Lighter color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“Dirt” smell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Gets dry</a:t>
            </a:r>
            <a:endParaRPr dirty="0"/>
          </a:p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45491" y="3245467"/>
            <a:ext cx="3781425" cy="26224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757A8D-2FFF-0462-C826-9F0E04A8693A}"/>
              </a:ext>
            </a:extLst>
          </p:cNvPr>
          <p:cNvSpPr txBox="1"/>
          <p:nvPr/>
        </p:nvSpPr>
        <p:spPr>
          <a:xfrm>
            <a:off x="265084" y="6103601"/>
            <a:ext cx="3227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Microbes in hydric soil can break down toxins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781</Words>
  <Application>Microsoft Office PowerPoint</Application>
  <PresentationFormat>Widescreen</PresentationFormat>
  <Paragraphs>74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Rounded</vt:lpstr>
      <vt:lpstr>Arial Rounded MT Bold</vt:lpstr>
      <vt:lpstr>Calibri</vt:lpstr>
      <vt:lpstr>Office Theme</vt:lpstr>
      <vt:lpstr>Mattos Science Magnet Docent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Debbie Davidson</dc:creator>
  <cp:lastModifiedBy>Debbie Davidson</cp:lastModifiedBy>
  <cp:revision>4</cp:revision>
  <dcterms:modified xsi:type="dcterms:W3CDTF">2025-01-20T20:01:10Z</dcterms:modified>
</cp:coreProperties>
</file>