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e138e126fe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e138e126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 suggest ending the video at 1:55 or 2:08.</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 can skip this slide if you feel it is confusing.  Basically it separates matter into two big categories:  Pure substances and mixtures.  We are only studying mixtures today to figure out the difference between those that do dissolve and those that do not.  Mixtures do not react chemically.  For instance if you mix vinegar and baking soda together you get a reaction and a new compound is formed.  Mixtures do not react.  They either dissolve and are homogenous throughout or they do not and mixture is heterogeneous.  Pure substances are either a single type of atom (an element) or a single type of molecule (more than one element).</a:t>
            </a:r>
            <a:endParaRPr/>
          </a:p>
        </p:txBody>
      </p:sp>
      <p:sp>
        <p:nvSpPr>
          <p:cNvPr id="127" name="Google Shape;12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a691517715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a69151771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yjd1vGnWTU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_Tck943uH2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1qbUUGguJj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2683497" y="1102257"/>
            <a:ext cx="9144000" cy="165576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Arial Rounded"/>
              <a:buNone/>
            </a:pPr>
            <a:r>
              <a:rPr lang="en-US" b="1">
                <a:solidFill>
                  <a:srgbClr val="FF0000"/>
                </a:solidFill>
                <a:latin typeface="Arial Rounded"/>
                <a:ea typeface="Arial Rounded"/>
                <a:cs typeface="Arial Rounded"/>
                <a:sym typeface="Arial Rounded"/>
              </a:rPr>
              <a:t>Mattos Science Magnet</a:t>
            </a:r>
            <a:br>
              <a:rPr lang="en-US" b="1">
                <a:solidFill>
                  <a:srgbClr val="FF0000"/>
                </a:solidFill>
                <a:latin typeface="Arial Rounded"/>
                <a:ea typeface="Arial Rounded"/>
                <a:cs typeface="Arial Rounded"/>
                <a:sym typeface="Arial Rounded"/>
              </a:rPr>
            </a:br>
            <a:r>
              <a:rPr lang="en-US" b="1">
                <a:solidFill>
                  <a:srgbClr val="FF0000"/>
                </a:solidFill>
                <a:latin typeface="Arial Rounded"/>
                <a:ea typeface="Arial Rounded"/>
                <a:cs typeface="Arial Rounded"/>
                <a:sym typeface="Arial Rounded"/>
              </a:rPr>
              <a:t>Docent Program</a:t>
            </a:r>
            <a:endParaRPr/>
          </a:p>
        </p:txBody>
      </p:sp>
      <p:sp>
        <p:nvSpPr>
          <p:cNvPr id="85" name="Google Shape;85;p13"/>
          <p:cNvSpPr txBox="1">
            <a:spLocks noGrp="1"/>
          </p:cNvSpPr>
          <p:nvPr>
            <p:ph type="subTitle" idx="1"/>
          </p:nvPr>
        </p:nvSpPr>
        <p:spPr>
          <a:xfrm>
            <a:off x="364503" y="3255777"/>
            <a:ext cx="11338559" cy="1489960"/>
          </a:xfrm>
          <a:prstGeom prst="rect">
            <a:avLst/>
          </a:prstGeom>
          <a:noFill/>
          <a:ln>
            <a:noFill/>
          </a:ln>
        </p:spPr>
        <p:txBody>
          <a:bodyPr spcFirstLastPara="1" wrap="square" lIns="91425" tIns="45700" rIns="91425" bIns="45700" anchor="t" anchorCtr="0">
            <a:noAutofit/>
          </a:bodyPr>
          <a:lstStyle/>
          <a:p>
            <a:pPr marL="0" lvl="0" indent="0">
              <a:spcBef>
                <a:spcPts val="0"/>
              </a:spcBef>
              <a:buSzPts val="7200"/>
            </a:pPr>
            <a:r>
              <a:rPr lang="en-US" sz="4000" b="1" dirty="0">
                <a:latin typeface="Arial Rounded"/>
                <a:ea typeface="Arial Rounded"/>
                <a:cs typeface="Arial Rounded"/>
                <a:sym typeface="Arial Rounded"/>
              </a:rPr>
              <a:t>Fifth Grade</a:t>
            </a:r>
            <a:br>
              <a:rPr lang="en-US" sz="4000" b="1" dirty="0">
                <a:latin typeface="Arial Rounded"/>
                <a:ea typeface="Arial Rounded"/>
                <a:cs typeface="Arial Rounded"/>
                <a:sym typeface="Arial Rounded"/>
              </a:rPr>
            </a:br>
            <a:r>
              <a:rPr lang="en-US" sz="4000" b="1" dirty="0">
                <a:latin typeface="Arial Rounded"/>
                <a:ea typeface="Arial Rounded"/>
                <a:cs typeface="Arial Rounded"/>
                <a:sym typeface="Arial Rounded"/>
              </a:rPr>
              <a:t>Lesson 3. How substances dissolve in water</a:t>
            </a:r>
            <a:br>
              <a:rPr lang="en-US" sz="7200" b="1" dirty="0">
                <a:latin typeface="Arial Rounded"/>
                <a:ea typeface="Arial Rounded"/>
                <a:cs typeface="Arial Rounded"/>
                <a:sym typeface="Arial Rounded"/>
              </a:rPr>
            </a:br>
            <a:endParaRPr dirty="0"/>
          </a:p>
        </p:txBody>
      </p:sp>
      <p:sp>
        <p:nvSpPr>
          <p:cNvPr id="2" name="TextBox 2">
            <a:extLst>
              <a:ext uri="{FF2B5EF4-FFF2-40B4-BE49-F238E27FC236}">
                <a16:creationId xmlns:a16="http://schemas.microsoft.com/office/drawing/2014/main" id="{34A90901-98C3-0778-3141-87109823A23E}"/>
              </a:ext>
            </a:extLst>
          </p:cNvPr>
          <p:cNvSpPr txBox="1"/>
          <p:nvPr/>
        </p:nvSpPr>
        <p:spPr>
          <a:xfrm>
            <a:off x="8302837" y="5494133"/>
            <a:ext cx="340022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br>
              <a:rPr lang="en-US" kern="0" dirty="0"/>
            </a:br>
            <a:r>
              <a:rPr lang="en-US" kern="0" dirty="0"/>
              <a:t>Math Science Nucleus © 2024 </a:t>
            </a:r>
          </a:p>
        </p:txBody>
      </p:sp>
      <p:pic>
        <p:nvPicPr>
          <p:cNvPr id="5" name="Picture 2" descr="beautiful-water-flowing-brook-over-stone-animated-gif">
            <a:extLst>
              <a:ext uri="{FF2B5EF4-FFF2-40B4-BE49-F238E27FC236}">
                <a16:creationId xmlns:a16="http://schemas.microsoft.com/office/drawing/2014/main" id="{1BB6CEAD-217C-D687-EC37-6D485E024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98" y="761147"/>
            <a:ext cx="2902980" cy="1933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678745" y="353836"/>
            <a:ext cx="108345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Today we focus on how pollutants get in water and what happens when they get there </a:t>
            </a:r>
            <a:endParaRPr/>
          </a:p>
        </p:txBody>
      </p:sp>
      <p:pic>
        <p:nvPicPr>
          <p:cNvPr id="93" name="Google Shape;93;p14" descr="EPA: 11,000 facilities illegally discharged pollutants into nearby waters  in 2018 | The Hill"/>
          <p:cNvPicPr preferRelativeResize="0">
            <a:picLocks noGrp="1"/>
          </p:cNvPicPr>
          <p:nvPr>
            <p:ph type="body" idx="1"/>
          </p:nvPr>
        </p:nvPicPr>
        <p:blipFill rotWithShape="1">
          <a:blip r:embed="rId3">
            <a:alphaModFix/>
          </a:blip>
          <a:srcRect/>
          <a:stretch/>
        </p:blipFill>
        <p:spPr>
          <a:xfrm>
            <a:off x="2535814" y="2054225"/>
            <a:ext cx="7120500" cy="435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idx="4294967295"/>
          </p:nvPr>
        </p:nvSpPr>
        <p:spPr>
          <a:xfrm>
            <a:off x="678745" y="49036"/>
            <a:ext cx="108345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Solute and Solution</a:t>
            </a:r>
            <a:endParaRPr/>
          </a:p>
        </p:txBody>
      </p:sp>
      <p:pic>
        <p:nvPicPr>
          <p:cNvPr id="99" name="Google Shape;99;p15" descr="This video shows us how salts can dissolve in a solvent to create a solution, and how we can evaporate the solvent to retrieve the solute." title="Dissolving and Evaporation of Salt">
            <a:hlinkClick r:id="rId3"/>
          </p:cNvPr>
          <p:cNvPicPr preferRelativeResize="0"/>
          <p:nvPr/>
        </p:nvPicPr>
        <p:blipFill>
          <a:blip r:embed="rId4">
            <a:alphaModFix/>
          </a:blip>
          <a:stretch>
            <a:fillRect/>
          </a:stretch>
        </p:blipFill>
        <p:spPr>
          <a:xfrm>
            <a:off x="827750" y="1084125"/>
            <a:ext cx="10264625" cy="5773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6"/>
          <p:cNvPicPr preferRelativeResize="0"/>
          <p:nvPr/>
        </p:nvPicPr>
        <p:blipFill rotWithShape="1">
          <a:blip r:embed="rId3">
            <a:alphaModFix/>
          </a:blip>
          <a:srcRect/>
          <a:stretch/>
        </p:blipFill>
        <p:spPr>
          <a:xfrm>
            <a:off x="0" y="2133600"/>
            <a:ext cx="12192000" cy="4087628"/>
          </a:xfrm>
          <a:prstGeom prst="rect">
            <a:avLst/>
          </a:prstGeom>
          <a:noFill/>
          <a:ln>
            <a:noFill/>
          </a:ln>
        </p:spPr>
      </p:pic>
      <p:sp>
        <p:nvSpPr>
          <p:cNvPr id="105" name="Google Shape;105;p16"/>
          <p:cNvSpPr txBox="1">
            <a:spLocks noGrp="1"/>
          </p:cNvSpPr>
          <p:nvPr>
            <p:ph type="title"/>
          </p:nvPr>
        </p:nvSpPr>
        <p:spPr>
          <a:xfrm>
            <a:off x="447694" y="300511"/>
            <a:ext cx="108345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Review of terms: Solute, Solvent, and Solution</a:t>
            </a:r>
            <a:endParaRPr/>
          </a:p>
        </p:txBody>
      </p:sp>
      <p:sp>
        <p:nvSpPr>
          <p:cNvPr id="106" name="Google Shape;106;p16"/>
          <p:cNvSpPr txBox="1"/>
          <p:nvPr/>
        </p:nvSpPr>
        <p:spPr>
          <a:xfrm>
            <a:off x="8939625" y="1830575"/>
            <a:ext cx="354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7" name="Google Shape;107;p16"/>
          <p:cNvSpPr txBox="1"/>
          <p:nvPr/>
        </p:nvSpPr>
        <p:spPr>
          <a:xfrm>
            <a:off x="8566375" y="1404050"/>
            <a:ext cx="3394500" cy="9852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US" sz="2600">
                <a:latin typeface="Calibri"/>
                <a:ea typeface="Calibri"/>
                <a:cs typeface="Calibri"/>
                <a:sym typeface="Calibri"/>
              </a:rPr>
              <a:t>Solution is transparent and no crystals remain</a:t>
            </a:r>
            <a:endParaRPr sz="26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13" name="Google Shape;113;p1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14" name="Google Shape;114;p17" descr="You've heard about mixtures and solutions, but knowing which is which can be difficult, but after 2 minutes with me, difficult no more. &#10;&#10;Thanks for stopping by, I’m Virgil Ricks and this is 2 Minute Classroom. Today we are talking about mixtures and solutions and the differences between them. &#10;&#10;Let’s start with mixtures. A mixture is any combination of 2 or more substances that don’t chemically combine, that is, each substance maintains its individual properties.  This includes obvious examples like a bowl of cereal or trail mix, but also more subtle examples like salt mixed in water or a soda like coke. In each case there are 2 or more substances mixed which don’t chemically combine. In the soda example, we not only have the mixture of ingredients that make up the liquid, but the carbon dioxide gas mixed in as well.  &#10;&#10;Solutions are a subtle side step from mixtures. So the last to mixture examples, salt water and soda, are also solutions. Solutions can also be defined as homogeneous mixtures, because there is an even distribution of all the substances. This means that if you took a random sample of any part of the solution, it would have the same ratio of salt to water or carbon dioxide to liquid for example. Our first two mixture examples, cereal and trail mix, are not solutions because they are not homogenous. One spoonful of cereal may have more milk than the previous one or a handful of trail mix may have a higher ratio of peanuts than the entire bag. &#10;&#10;This means that all solutions are mixtures, but not all mixtures are solutions. &#10;&#10;Here are a few more examples of mixtures and solutions.&#10;&#10;It’s also important to note that solutions have a solute and a solvent. The solute is what is dissolved into the solution and the solvent is the substance, often a liquid, doing the dissolving. So in out salt water example, salt is the solute being dissolved and water is the solvent doing the dissolving. &#10;&#10;Hopefully that gives you a good idea of what distinguishes a solution from a mixture. &#10;&#10;Just remember, a mixture is any combination of two or more substances that don’t chemically combine and a solution is a homogeneous mixture, meaning the ratio of substances is uniform throughout the mixture." title="Mixtures vs Solutions | Know the Difference">
            <a:hlinkClick r:id="rId3"/>
          </p:cNvPr>
          <p:cNvPicPr preferRelativeResize="0"/>
          <p:nvPr/>
        </p:nvPicPr>
        <p:blipFill>
          <a:blip r:embed="rId4">
            <a:alphaModFix/>
          </a:blip>
          <a:stretch>
            <a:fillRect/>
          </a:stretch>
        </p:blipFill>
        <p:spPr>
          <a:xfrm>
            <a:off x="649094" y="365125"/>
            <a:ext cx="10867550" cy="611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p:cNvPicPr preferRelativeResize="0"/>
          <p:nvPr/>
        </p:nvPicPr>
        <p:blipFill rotWithShape="1">
          <a:blip r:embed="rId3">
            <a:alphaModFix/>
          </a:blip>
          <a:srcRect/>
          <a:stretch/>
        </p:blipFill>
        <p:spPr>
          <a:xfrm>
            <a:off x="2667000" y="1447800"/>
            <a:ext cx="6743700" cy="5314950"/>
          </a:xfrm>
          <a:prstGeom prst="rect">
            <a:avLst/>
          </a:prstGeom>
          <a:noFill/>
          <a:ln>
            <a:noFill/>
          </a:ln>
        </p:spPr>
      </p:pic>
      <p:sp>
        <p:nvSpPr>
          <p:cNvPr id="120" name="Google Shape;120;p18"/>
          <p:cNvSpPr txBox="1">
            <a:spLocks noGrp="1"/>
          </p:cNvSpPr>
          <p:nvPr>
            <p:ph type="title"/>
          </p:nvPr>
        </p:nvSpPr>
        <p:spPr>
          <a:xfrm>
            <a:off x="678745" y="201436"/>
            <a:ext cx="108345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Mixtures–two or more substances that do </a:t>
            </a:r>
            <a:endParaRPr/>
          </a:p>
          <a:p>
            <a:pPr marL="0" lvl="0" indent="0" algn="ctr" rtl="0">
              <a:lnSpc>
                <a:spcPct val="90000"/>
              </a:lnSpc>
              <a:spcBef>
                <a:spcPts val="0"/>
              </a:spcBef>
              <a:spcAft>
                <a:spcPts val="0"/>
              </a:spcAft>
              <a:buClr>
                <a:schemeClr val="dk1"/>
              </a:buClr>
              <a:buSzPts val="4400"/>
              <a:buFont typeface="Calibri"/>
              <a:buNone/>
            </a:pPr>
            <a:r>
              <a:rPr lang="en-US"/>
              <a:t>NOT combine chemically</a:t>
            </a:r>
            <a:endParaRPr/>
          </a:p>
        </p:txBody>
      </p:sp>
      <p:sp>
        <p:nvSpPr>
          <p:cNvPr id="121" name="Google Shape;121;p18"/>
          <p:cNvSpPr txBox="1"/>
          <p:nvPr/>
        </p:nvSpPr>
        <p:spPr>
          <a:xfrm>
            <a:off x="9401700" y="4212100"/>
            <a:ext cx="2239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a:latin typeface="Calibri"/>
                <a:ea typeface="Calibri"/>
                <a:cs typeface="Calibri"/>
                <a:sym typeface="Calibri"/>
              </a:rPr>
              <a:t>Dissolved</a:t>
            </a:r>
            <a:endParaRPr sz="3600">
              <a:latin typeface="Calibri"/>
              <a:ea typeface="Calibri"/>
              <a:cs typeface="Calibri"/>
              <a:sym typeface="Calibri"/>
            </a:endParaRPr>
          </a:p>
        </p:txBody>
      </p:sp>
      <p:sp>
        <p:nvSpPr>
          <p:cNvPr id="122" name="Google Shape;122;p18"/>
          <p:cNvSpPr txBox="1"/>
          <p:nvPr/>
        </p:nvSpPr>
        <p:spPr>
          <a:xfrm>
            <a:off x="231050" y="4364500"/>
            <a:ext cx="2896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a:latin typeface="Calibri"/>
                <a:ea typeface="Calibri"/>
                <a:cs typeface="Calibri"/>
                <a:sym typeface="Calibri"/>
              </a:rPr>
              <a:t>Not Dissolved</a:t>
            </a:r>
            <a:endParaRPr sz="3600">
              <a:latin typeface="Calibri"/>
              <a:ea typeface="Calibri"/>
              <a:cs typeface="Calibri"/>
              <a:sym typeface="Calibri"/>
            </a:endParaRPr>
          </a:p>
        </p:txBody>
      </p:sp>
      <p:cxnSp>
        <p:nvCxnSpPr>
          <p:cNvPr id="123" name="Google Shape;123;p18"/>
          <p:cNvCxnSpPr/>
          <p:nvPr/>
        </p:nvCxnSpPr>
        <p:spPr>
          <a:xfrm>
            <a:off x="2118775" y="5103400"/>
            <a:ext cx="1009200" cy="566100"/>
          </a:xfrm>
          <a:prstGeom prst="straightConnector1">
            <a:avLst/>
          </a:prstGeom>
          <a:noFill/>
          <a:ln w="76200" cap="flat" cmpd="sng">
            <a:solidFill>
              <a:srgbClr val="FF0000"/>
            </a:solidFill>
            <a:prstDash val="solid"/>
            <a:round/>
            <a:headEnd type="none" w="med" len="med"/>
            <a:tailEnd type="triangle" w="med" len="med"/>
          </a:ln>
        </p:spPr>
      </p:cxnSp>
      <p:cxnSp>
        <p:nvCxnSpPr>
          <p:cNvPr id="124" name="Google Shape;124;p18"/>
          <p:cNvCxnSpPr/>
          <p:nvPr/>
        </p:nvCxnSpPr>
        <p:spPr>
          <a:xfrm flipH="1">
            <a:off x="9205375" y="5103400"/>
            <a:ext cx="1009200" cy="566100"/>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9"/>
          <p:cNvPicPr preferRelativeResize="0"/>
          <p:nvPr/>
        </p:nvPicPr>
        <p:blipFill rotWithShape="1">
          <a:blip r:embed="rId3">
            <a:alphaModFix/>
          </a:blip>
          <a:srcRect/>
          <a:stretch/>
        </p:blipFill>
        <p:spPr>
          <a:xfrm>
            <a:off x="1643854" y="838200"/>
            <a:ext cx="8904292" cy="5867400"/>
          </a:xfrm>
          <a:prstGeom prst="rect">
            <a:avLst/>
          </a:prstGeom>
          <a:noFill/>
          <a:ln>
            <a:noFill/>
          </a:ln>
        </p:spPr>
      </p:pic>
      <p:cxnSp>
        <p:nvCxnSpPr>
          <p:cNvPr id="130" name="Google Shape;130;p19"/>
          <p:cNvCxnSpPr/>
          <p:nvPr/>
        </p:nvCxnSpPr>
        <p:spPr>
          <a:xfrm>
            <a:off x="366175" y="3808000"/>
            <a:ext cx="1009200" cy="566100"/>
          </a:xfrm>
          <a:prstGeom prst="straightConnector1">
            <a:avLst/>
          </a:prstGeom>
          <a:noFill/>
          <a:ln w="76200" cap="flat" cmpd="sng">
            <a:solidFill>
              <a:srgbClr val="FF0000"/>
            </a:solidFill>
            <a:prstDash val="solid"/>
            <a:round/>
            <a:headEnd type="none" w="med" len="med"/>
            <a:tailEnd type="triangle" w="med" len="med"/>
          </a:ln>
        </p:spPr>
      </p:cxnSp>
      <p:cxnSp>
        <p:nvCxnSpPr>
          <p:cNvPr id="131" name="Google Shape;131;p19"/>
          <p:cNvCxnSpPr/>
          <p:nvPr/>
        </p:nvCxnSpPr>
        <p:spPr>
          <a:xfrm flipH="1">
            <a:off x="10576975" y="3731800"/>
            <a:ext cx="1009200" cy="566100"/>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297025" y="93100"/>
            <a:ext cx="50433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Arial Rounded"/>
              <a:buNone/>
            </a:pPr>
            <a:r>
              <a:rPr lang="en-US" sz="5600" b="1">
                <a:latin typeface="Arial Rounded"/>
                <a:ea typeface="Arial Rounded"/>
                <a:cs typeface="Arial Rounded"/>
                <a:sym typeface="Arial Rounded"/>
              </a:rPr>
              <a:t>Experiment</a:t>
            </a:r>
            <a:endParaRPr sz="4000"/>
          </a:p>
        </p:txBody>
      </p:sp>
      <p:sp>
        <p:nvSpPr>
          <p:cNvPr id="137" name="Google Shape;137;p20"/>
          <p:cNvSpPr txBox="1"/>
          <p:nvPr/>
        </p:nvSpPr>
        <p:spPr>
          <a:xfrm>
            <a:off x="2800184" y="2521890"/>
            <a:ext cx="54102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pic>
        <p:nvPicPr>
          <p:cNvPr id="138" name="Google Shape;138;p20"/>
          <p:cNvPicPr preferRelativeResize="0"/>
          <p:nvPr/>
        </p:nvPicPr>
        <p:blipFill rotWithShape="1">
          <a:blip r:embed="rId3">
            <a:alphaModFix/>
          </a:blip>
          <a:srcRect t="2600" b="5200"/>
          <a:stretch/>
        </p:blipFill>
        <p:spPr>
          <a:xfrm>
            <a:off x="6258712" y="0"/>
            <a:ext cx="5879762" cy="6858000"/>
          </a:xfrm>
          <a:prstGeom prst="rect">
            <a:avLst/>
          </a:prstGeom>
          <a:noFill/>
          <a:ln>
            <a:noFill/>
          </a:ln>
        </p:spPr>
      </p:pic>
      <p:pic>
        <p:nvPicPr>
          <p:cNvPr id="139" name="Google Shape;139;p20" descr="Best Dissolves GIFs | Gfycat"/>
          <p:cNvPicPr preferRelativeResize="0"/>
          <p:nvPr/>
        </p:nvPicPr>
        <p:blipFill rotWithShape="1">
          <a:blip r:embed="rId4">
            <a:alphaModFix/>
          </a:blip>
          <a:srcRect l="13328" r="14276"/>
          <a:stretch/>
        </p:blipFill>
        <p:spPr>
          <a:xfrm>
            <a:off x="4460087" y="456262"/>
            <a:ext cx="1884863" cy="1469163"/>
          </a:xfrm>
          <a:prstGeom prst="rect">
            <a:avLst/>
          </a:prstGeom>
          <a:noFill/>
          <a:ln>
            <a:noFill/>
          </a:ln>
        </p:spPr>
      </p:pic>
      <p:sp>
        <p:nvSpPr>
          <p:cNvPr id="140" name="Google Shape;140;p20"/>
          <p:cNvSpPr txBox="1"/>
          <p:nvPr/>
        </p:nvSpPr>
        <p:spPr>
          <a:xfrm>
            <a:off x="142450" y="1977650"/>
            <a:ext cx="6415500" cy="563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Try to dissolve 6 substances in cold and warm water.  Does water temperature affect dissolving?</a:t>
            </a:r>
            <a:endParaRPr sz="2400" b="1">
              <a:latin typeface="Calibri"/>
              <a:ea typeface="Calibri"/>
              <a:cs typeface="Calibri"/>
              <a:sym typeface="Calibri"/>
            </a:endParaRPr>
          </a:p>
          <a:p>
            <a:pPr marL="0" lvl="0" indent="0" algn="l" rtl="0">
              <a:spcBef>
                <a:spcPts val="0"/>
              </a:spcBef>
              <a:spcAft>
                <a:spcPts val="0"/>
              </a:spcAft>
              <a:buNone/>
            </a:pPr>
            <a:endParaRPr sz="2400" b="1">
              <a:latin typeface="Calibri"/>
              <a:ea typeface="Calibri"/>
              <a:cs typeface="Calibri"/>
              <a:sym typeface="Calibri"/>
            </a:endParaRPr>
          </a:p>
          <a:p>
            <a:pPr marL="0" lvl="0" indent="0" algn="l" rtl="0">
              <a:spcBef>
                <a:spcPts val="0"/>
              </a:spcBef>
              <a:spcAft>
                <a:spcPts val="0"/>
              </a:spcAft>
              <a:buNone/>
            </a:pPr>
            <a:r>
              <a:rPr lang="en-US" sz="2400" b="1">
                <a:latin typeface="Calibri"/>
                <a:ea typeface="Calibri"/>
                <a:cs typeface="Calibri"/>
                <a:sym typeface="Calibri"/>
              </a:rPr>
              <a:t>PROCEDURE:  Add a substance and start mixing.  Time how long it takes by counting or watching the clock.  If the substance does not dissolve (does not disappear), write Does Not Dissolve in the box.  If it does dissolve write down the number of seconds it takes to dissolve.  </a:t>
            </a:r>
            <a:endParaRPr sz="2400" b="1">
              <a:latin typeface="Calibri"/>
              <a:ea typeface="Calibri"/>
              <a:cs typeface="Calibri"/>
              <a:sym typeface="Calibri"/>
            </a:endParaRPr>
          </a:p>
          <a:p>
            <a:pPr marL="0" lvl="0" indent="0" algn="l" rtl="0">
              <a:spcBef>
                <a:spcPts val="0"/>
              </a:spcBef>
              <a:spcAft>
                <a:spcPts val="0"/>
              </a:spcAft>
              <a:buNone/>
            </a:pPr>
            <a:endParaRPr sz="2400" b="1">
              <a:latin typeface="Calibri"/>
              <a:ea typeface="Calibri"/>
              <a:cs typeface="Calibri"/>
              <a:sym typeface="Calibri"/>
            </a:endParaRPr>
          </a:p>
          <a:p>
            <a:pPr marL="0" lvl="0" indent="0" algn="l" rtl="0">
              <a:spcBef>
                <a:spcPts val="0"/>
              </a:spcBef>
              <a:spcAft>
                <a:spcPts val="0"/>
              </a:spcAft>
              <a:buNone/>
            </a:pPr>
            <a:r>
              <a:rPr lang="en-US" sz="2400" b="1">
                <a:latin typeface="Calibri"/>
                <a:ea typeface="Calibri"/>
                <a:cs typeface="Calibri"/>
                <a:sym typeface="Calibri"/>
              </a:rPr>
              <a:t>Do all materials dissolve?  Did temperature affect the speed of dissolving?</a:t>
            </a:r>
            <a:endParaRPr sz="2400" b="1">
              <a:latin typeface="Calibri"/>
              <a:ea typeface="Calibri"/>
              <a:cs typeface="Calibri"/>
              <a:sym typeface="Calibri"/>
            </a:endParaRPr>
          </a:p>
          <a:p>
            <a:pPr marL="0" lvl="0" indent="0" algn="l" rtl="0">
              <a:spcBef>
                <a:spcPts val="0"/>
              </a:spcBef>
              <a:spcAft>
                <a:spcPts val="0"/>
              </a:spcAft>
              <a:buNone/>
            </a:pPr>
            <a:endParaRPr sz="23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838200" y="136525"/>
            <a:ext cx="10515600" cy="13257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Why is the sea salty</a:t>
            </a:r>
            <a:endParaRPr/>
          </a:p>
        </p:txBody>
      </p:sp>
      <p:sp>
        <p:nvSpPr>
          <p:cNvPr id="146" name="Google Shape;146;p2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47" name="Google Shape;147;p21" descr="https://mocomi.com/ presents: Why is the sea water or the ocean water salty?&#10;&#10;The rainwater which falls on land contains some carbon dioxide dissolved from the surrounding air, making it slightly acidic in nature. This acid weathers rocks as it flows over them, dissolving the rocks and creating electrically charged particles (ions). These ions primarily consist of sodium and chlorine which are salty in nature and once they reach oceans and seas – are the reason why the water is salty.&#10;&#10;Some of these minerals are used up by organisms living in the water, while the remainder is left to build up over time. It is millions of years of accumulation which has led to oceans and seas being as salty as they are today. Underwater volcanoes and hydrothermal vents present on the ocean and sea beds also release salts into the water. &#10;&#10;The process of evaporation also plays a role in adding salinity to the water. Water evaporates, leaving the dissolved salts behind. The salt content in oceans and seas is regulated by the rivers which flow out of them – constantly balancing the level of salt. Isolated bodies, such as the Dead Sea, have grown increasingly salty as minerals have been constantly added over millions of years, without being drained out, creating hypersaline water.&#10;&#10;#SeaSalty #Facts #CuriousQuestions&#10;&#10;To learn more about what came first the fruit or the colour orange?, visit the best e-learning website here: https://mocomi.com/why-is-the-sea-salty/&#10;&#10;Watch more videos about Curious Questions and Answers: https://www.youtube.com/watch?v=3fTRWpf-eH4&amp;list=PL6vCwGtCTVtMblhtPk7O5O-Jkq0lw7aWe&#10;&#10;For more fun learning videos and interactive articles, visit: https://mocomi.com/learn/general-knowledge/&#10;&#10;Watch more educational content for Kids here: https://mocomi.com/ - Top educational website for kids,&#10;&#10;Subscribe here for new and interesting content every week ► ► &#10;https://www.youtube.com/mocomikids?sub_confirmation=1&#10;&#10;Press Bell Icon 🔔; For Latest Updates. &#10;Thanks for watching! Don't forget to give us a Thumbs Up 👍!&#10;&#10;Follow Mocomi Kids - Top educational website for kids,&#10;&#10;on Facebook https://www.facebook.com/mocomikids/&#10;on Twitter https://twitter.com/MocomiKids&#10;on Pinterest https://www.pinterest.com/mocomikids/&#10;on Instagram - https://www.instagram.com/mocomikids/&#10;on LinkedIn https://www.linkedin.com/company/mocomi-kids" title="Why Is The Sea Salty - Curious Questions with Answers | Educational Videos by Mocomi Kids">
            <a:hlinkClick r:id="rId3"/>
          </p:cNvPr>
          <p:cNvPicPr preferRelativeResize="0"/>
          <p:nvPr/>
        </p:nvPicPr>
        <p:blipFill>
          <a:blip r:embed="rId4">
            <a:alphaModFix/>
          </a:blip>
          <a:stretch>
            <a:fillRect/>
          </a:stretch>
        </p:blipFill>
        <p:spPr>
          <a:xfrm>
            <a:off x="838200" y="852500"/>
            <a:ext cx="10515600" cy="59150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297</Words>
  <Application>Microsoft Office PowerPoint</Application>
  <PresentationFormat>Widescreen</PresentationFormat>
  <Paragraphs>21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Rounded</vt:lpstr>
      <vt:lpstr>Calibri</vt:lpstr>
      <vt:lpstr>Office Theme</vt:lpstr>
      <vt:lpstr>Mattos Science Magnet Docent Program</vt:lpstr>
      <vt:lpstr>Today we focus on how pollutants get in water and what happens when they get there </vt:lpstr>
      <vt:lpstr>Solute and Solution</vt:lpstr>
      <vt:lpstr>Review of terms: Solute, Solvent, and Solution</vt:lpstr>
      <vt:lpstr>PowerPoint Presentation</vt:lpstr>
      <vt:lpstr>Mixtures–two or more substances that do  NOT combine chemically</vt:lpstr>
      <vt:lpstr>PowerPoint Presentation</vt:lpstr>
      <vt:lpstr>Experiment</vt:lpstr>
      <vt:lpstr>Why is the sea salty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Joyce Blueford</cp:lastModifiedBy>
  <cp:revision>2</cp:revision>
  <dcterms:modified xsi:type="dcterms:W3CDTF">2024-07-21T03:27:09Z</dcterms:modified>
</cp:coreProperties>
</file>