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Lexend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CC60E4-E1A4-414C-B2FA-E60FC300B9DB}">
  <a:tblStyle styleId="{4ECC60E4-E1A4-414C-B2FA-E60FC300B9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81eeadbe79_2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81eeadbe79_2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*** Marks copied from MSNucleus, but seems to be inaccurate - NEED TO REVISE***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9b57fc86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9b57fc86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*** Marks copied from MSNucleus, but seems to be inaccurate - NEED TO REVISE***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81eeadbe79_2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81eeadbe79_2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*** Marks copied from MSNucleus, but seems to be inaccurate - NEED TO REVISE***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1e398da96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21e398da96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0c3294086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0c3294086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g20c3294086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81eeadbe79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81eeadbe79_2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*** Marks copied from MSNucleus, but seems to be inaccurate - NEED TO REVISE***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Atomic number = </a:t>
            </a: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number of protons in the nucleus of an atom, which determines the chemical properties of an element and its place in the periodic table.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Atomic Weight – for elementary definition number of protons and neutrons</a:t>
            </a:r>
            <a:endParaRPr sz="12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81eeadbe79_2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81eeadbe79_2_2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281eeadbe79_2_2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81eeadbe79_2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81eeadbe79_2_2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281eeadbe79_2_2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81eeadbe79_2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81eeadbe79_2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"/>
          <p:cNvSpPr txBox="1">
            <a:spLocks noGrp="1"/>
          </p:cNvSpPr>
          <p:nvPr>
            <p:ph type="ctrTitle"/>
          </p:nvPr>
        </p:nvSpPr>
        <p:spPr>
          <a:xfrm>
            <a:off x="3958095" y="1165880"/>
            <a:ext cx="8078457" cy="178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>
              <a:buClr>
                <a:srgbClr val="FF0000"/>
              </a:buClr>
              <a:buSzPct val="100000"/>
            </a:pPr>
            <a:br>
              <a:rPr lang="en-US" b="1" dirty="0">
                <a:latin typeface="Arial Rounded"/>
                <a:ea typeface="Arial Rounded"/>
                <a:cs typeface="Arial Rounded"/>
                <a:sym typeface="Arial Rounded"/>
              </a:rPr>
            </a:br>
            <a:br>
              <a:rPr lang="en-US" dirty="0"/>
            </a:br>
            <a:r>
              <a:rPr lang="en-US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Mattos Science Magnet</a:t>
            </a:r>
            <a:br>
              <a:rPr lang="en-US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en-US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Docent Program</a:t>
            </a:r>
            <a:br>
              <a:rPr lang="en-US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endParaRPr sz="5300" dirty="0"/>
          </a:p>
        </p:txBody>
      </p:sp>
      <p:sp>
        <p:nvSpPr>
          <p:cNvPr id="185" name="Google Shape;185;p38"/>
          <p:cNvSpPr txBox="1">
            <a:spLocks noGrp="1"/>
          </p:cNvSpPr>
          <p:nvPr>
            <p:ph type="subTitle" idx="1"/>
          </p:nvPr>
        </p:nvSpPr>
        <p:spPr>
          <a:xfrm>
            <a:off x="576072" y="3429000"/>
            <a:ext cx="11048734" cy="2333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7200"/>
            </a:pPr>
            <a:r>
              <a:rPr lang="en-US" sz="4000" b="1" dirty="0">
                <a:latin typeface="Arial Rounded"/>
                <a:ea typeface="Arial Rounded"/>
                <a:cs typeface="Arial Rounded"/>
                <a:sym typeface="Arial Rounded"/>
              </a:rPr>
              <a:t>Fifth Grade</a:t>
            </a:r>
            <a:br>
              <a:rPr lang="en-US" sz="4000" b="1" dirty="0"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lang="en-US" sz="4000" b="1" dirty="0">
                <a:latin typeface="Arial Rounded"/>
                <a:ea typeface="Arial Rounded"/>
                <a:cs typeface="Arial Rounded"/>
                <a:sym typeface="Arial Rounded"/>
              </a:rPr>
              <a:t> Lesson 2. Elements, compounds, pollutants </a:t>
            </a:r>
            <a:endParaRPr sz="4000" dirty="0"/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34A90901-98C3-0778-3141-87109823A23E}"/>
              </a:ext>
            </a:extLst>
          </p:cNvPr>
          <p:cNvSpPr txBox="1"/>
          <p:nvPr/>
        </p:nvSpPr>
        <p:spPr>
          <a:xfrm>
            <a:off x="7517065" y="5371094"/>
            <a:ext cx="351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kern="0" dirty="0"/>
            </a:br>
            <a:r>
              <a:rPr lang="en-US" kern="0" dirty="0"/>
              <a:t>Math Science Nucleus © 2024 </a:t>
            </a:r>
          </a:p>
        </p:txBody>
      </p:sp>
      <p:pic>
        <p:nvPicPr>
          <p:cNvPr id="1026" name="Picture 2" descr="beautiful-water-flowing-brook-over-stone-animated-gif">
            <a:extLst>
              <a:ext uri="{FF2B5EF4-FFF2-40B4-BE49-F238E27FC236}">
                <a16:creationId xmlns:a16="http://schemas.microsoft.com/office/drawing/2014/main" id="{B8002084-1A18-1C7B-5A13-89B3FC50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" y="667512"/>
            <a:ext cx="3314872" cy="22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" name="Google Shape;278;p47"/>
          <p:cNvGraphicFramePr/>
          <p:nvPr/>
        </p:nvGraphicFramePr>
        <p:xfrm>
          <a:off x="445064" y="1088176"/>
          <a:ext cx="11315575" cy="5155950"/>
        </p:xfrm>
        <a:graphic>
          <a:graphicData uri="http://schemas.openxmlformats.org/drawingml/2006/table">
            <a:tbl>
              <a:tblPr>
                <a:noFill/>
                <a:tableStyleId>{4ECC60E4-E1A4-414C-B2FA-E60FC300B9DB}</a:tableStyleId>
              </a:tblPr>
              <a:tblGrid>
                <a:gridCol w="172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94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ELEMENTS</a:t>
                      </a: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Cd</a:t>
                      </a:r>
                      <a:endParaRPr sz="24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Co</a:t>
                      </a:r>
                      <a:endParaRPr sz="24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Cu</a:t>
                      </a:r>
                      <a:endParaRPr sz="24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Fe</a:t>
                      </a:r>
                      <a:endParaRPr sz="24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Mn</a:t>
                      </a:r>
                      <a:endParaRPr sz="24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Ni</a:t>
                      </a:r>
                      <a:endParaRPr sz="24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Pb</a:t>
                      </a:r>
                      <a:endParaRPr sz="24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Zn</a:t>
                      </a:r>
                      <a:endParaRPr sz="24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4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/>
                        <a:t>NAME</a:t>
                      </a:r>
                      <a:endParaRPr sz="1600" b="1"/>
                    </a:p>
                  </a:txBody>
                  <a:tcPr marL="60925" marR="60925" marT="0" marB="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cadmium</a:t>
                      </a:r>
                      <a:endParaRPr sz="17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cobalt</a:t>
                      </a:r>
                      <a:endParaRPr sz="17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copper</a:t>
                      </a:r>
                      <a:endParaRPr sz="17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iron</a:t>
                      </a:r>
                      <a:endParaRPr sz="17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manganese</a:t>
                      </a:r>
                      <a:endParaRPr sz="13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nickel</a:t>
                      </a:r>
                      <a:endParaRPr sz="17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lead</a:t>
                      </a:r>
                      <a:endParaRPr sz="17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zinc</a:t>
                      </a:r>
                      <a:endParaRPr sz="17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4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ATOMIC NUMBER</a:t>
                      </a:r>
                      <a:endParaRPr b="1"/>
                    </a:p>
                  </a:txBody>
                  <a:tcPr marL="60925" marR="60925" marT="0" marB="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48</a:t>
                      </a:r>
                      <a:endParaRPr sz="24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27</a:t>
                      </a:r>
                      <a:endParaRPr sz="24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29</a:t>
                      </a:r>
                      <a:endParaRPr sz="24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26</a:t>
                      </a:r>
                      <a:endParaRPr sz="24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25</a:t>
                      </a:r>
                      <a:endParaRPr sz="24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28</a:t>
                      </a:r>
                      <a:endParaRPr sz="24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82</a:t>
                      </a:r>
                      <a:endParaRPr sz="24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30</a:t>
                      </a:r>
                      <a:endParaRPr sz="2400" b="1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SOURCE</a:t>
                      </a:r>
                      <a:endParaRPr sz="1600" b="1">
                        <a:solidFill>
                          <a:srgbClr val="000000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b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Lexend"/>
                          <a:ea typeface="Lexend"/>
                          <a:cs typeface="Lexend"/>
                          <a:sym typeface="Lexend"/>
                        </a:rPr>
                        <a:t>Gasoline</a:t>
                      </a:r>
                      <a:endParaRPr sz="16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25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Lexend"/>
                          <a:ea typeface="Lexend"/>
                          <a:cs typeface="Lexend"/>
                          <a:sym typeface="Lexend"/>
                        </a:rPr>
                        <a:t>Exhaust</a:t>
                      </a:r>
                      <a:endParaRPr sz="16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Lexend"/>
                          <a:ea typeface="Lexend"/>
                          <a:cs typeface="Lexend"/>
                          <a:sym typeface="Lexend"/>
                        </a:rPr>
                        <a:t>Motor Oil / Grease</a:t>
                      </a:r>
                      <a:endParaRPr sz="16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Lexend"/>
                          <a:ea typeface="Lexend"/>
                          <a:cs typeface="Lexend"/>
                          <a:sym typeface="Lexend"/>
                        </a:rPr>
                        <a:t>Antifreeze</a:t>
                      </a:r>
                      <a:endParaRPr sz="16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Lexend"/>
                          <a:ea typeface="Lexend"/>
                          <a:cs typeface="Lexend"/>
                          <a:sym typeface="Lexend"/>
                        </a:rPr>
                        <a:t>Brake Lining</a:t>
                      </a:r>
                      <a:endParaRPr sz="16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Lexend"/>
                          <a:ea typeface="Lexend"/>
                          <a:cs typeface="Lexend"/>
                          <a:sym typeface="Lexend"/>
                        </a:rPr>
                        <a:t>Rubber</a:t>
                      </a:r>
                      <a:endParaRPr sz="16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80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Lexend"/>
                          <a:ea typeface="Lexend"/>
                          <a:cs typeface="Lexend"/>
                          <a:sym typeface="Lexend"/>
                        </a:rPr>
                        <a:t>Asphalt / Concrete</a:t>
                      </a:r>
                      <a:endParaRPr sz="16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Lexend"/>
                          <a:ea typeface="Lexend"/>
                          <a:cs typeface="Lexend"/>
                          <a:sym typeface="Lexend"/>
                        </a:rPr>
                        <a:t>Engine Wear</a:t>
                      </a:r>
                      <a:endParaRPr sz="16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79" name="Google Shape;279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Answer Key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8"/>
          <p:cNvSpPr txBox="1">
            <a:spLocks noGrp="1"/>
          </p:cNvSpPr>
          <p:nvPr>
            <p:ph type="title"/>
          </p:nvPr>
        </p:nvSpPr>
        <p:spPr>
          <a:xfrm>
            <a:off x="838200" y="3121650"/>
            <a:ext cx="10515600" cy="6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6000" b="1"/>
              <a:t>The End</a:t>
            </a:r>
            <a:endParaRPr sz="60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" name="Google Shape;289;p49"/>
          <p:cNvGraphicFramePr/>
          <p:nvPr/>
        </p:nvGraphicFramePr>
        <p:xfrm>
          <a:off x="469588" y="1116626"/>
          <a:ext cx="11252825" cy="5127500"/>
        </p:xfrm>
        <a:graphic>
          <a:graphicData uri="http://schemas.openxmlformats.org/drawingml/2006/table">
            <a:tbl>
              <a:tblPr>
                <a:noFill/>
                <a:tableStyleId>{4ECC60E4-E1A4-414C-B2FA-E60FC300B9DB}</a:tableStyleId>
              </a:tblPr>
              <a:tblGrid>
                <a:gridCol w="171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2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2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2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2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72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ELEMENTS</a:t>
                      </a:r>
                      <a:endParaRPr sz="13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Cd</a:t>
                      </a:r>
                      <a:endParaRPr sz="2400" b="1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Co</a:t>
                      </a:r>
                      <a:endParaRPr sz="2400" b="1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Cu</a:t>
                      </a:r>
                      <a:endParaRPr sz="2400" b="1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Fe</a:t>
                      </a:r>
                      <a:endParaRPr sz="2400" b="1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Mn</a:t>
                      </a:r>
                      <a:endParaRPr sz="2400" b="1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Ni</a:t>
                      </a:r>
                      <a:endParaRPr sz="2400" b="1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Pb</a:t>
                      </a:r>
                      <a:endParaRPr sz="2400" b="1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Zn</a:t>
                      </a:r>
                      <a:endParaRPr sz="2400" b="1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2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</a:rPr>
                        <a:t>NAME</a:t>
                      </a:r>
                      <a:endParaRPr sz="1600" b="1"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2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>
                          <a:solidFill>
                            <a:srgbClr val="0000FF"/>
                          </a:solidFill>
                        </a:rPr>
                        <a:t>ATOMIC NUMBER</a:t>
                      </a:r>
                      <a:endParaRPr b="1"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SOURCE</a:t>
                      </a:r>
                      <a:endParaRPr sz="1600" b="1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b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XXXXXXXXXXXXXXXXXXXXXXXXXXXXXXXXXXXXXXXXXXXXXXXXXXXXXXXXXXXXXXX</a:t>
                      </a:r>
                      <a:endParaRPr sz="17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Gasoline</a:t>
                      </a:r>
                      <a:endParaRPr sz="16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Exhaust</a:t>
                      </a:r>
                      <a:endParaRPr sz="16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7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Motor Oil / Grease</a:t>
                      </a:r>
                      <a:endParaRPr sz="16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Antifreeze</a:t>
                      </a:r>
                      <a:endParaRPr sz="16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Brake Lining</a:t>
                      </a:r>
                      <a:endParaRPr sz="16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Rubber</a:t>
                      </a:r>
                      <a:endParaRPr sz="16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Asphalt / Concrete</a:t>
                      </a:r>
                      <a:endParaRPr sz="16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Engine Wear</a:t>
                      </a:r>
                      <a:endParaRPr sz="16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FF"/>
                        </a:solidFill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90" name="Google Shape;290;p49"/>
          <p:cNvSpPr txBox="1"/>
          <p:nvPr/>
        </p:nvSpPr>
        <p:spPr>
          <a:xfrm>
            <a:off x="445077" y="144050"/>
            <a:ext cx="11315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Activity #1 Docent Notes</a:t>
            </a:r>
            <a:endParaRPr b="1"/>
          </a:p>
        </p:txBody>
      </p:sp>
      <p:sp>
        <p:nvSpPr>
          <p:cNvPr id="304" name="Google Shape;304;p51"/>
          <p:cNvSpPr txBox="1"/>
          <p:nvPr/>
        </p:nvSpPr>
        <p:spPr>
          <a:xfrm>
            <a:off x="410175" y="1865050"/>
            <a:ext cx="10576800" cy="3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each table, set up a tub with the following: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Worksheet #1 - Activity one, blank page with box in corner for element info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samples of the same element, so one tub will have 4 bags of sulfur, the next tub will have 4 bags of zinc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pencils/pens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periodic table place cards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Possibly tape an element bag to the worksheet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the element bags, they will first find the element on the periodic table, and right the symbol, name, and number.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lets the kids get more comfortable with the periodic table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of them will be harder as the name won’t align with the simple, lead (Pb) is a good example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the box they should write ONE observation about the element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everything above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 the kids to stand up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Leave the paper on the table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Lay the element bag on the sheet of paper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they will walk around carrying their pencil, that’s the only thing they will carry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will each go to a new table and write an additional observation on the paper that is there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goal is to end up with lots of unique observations for each element on each paper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L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observation is good science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52"/>
          <p:cNvPicPr preferRelativeResize="0"/>
          <p:nvPr/>
        </p:nvPicPr>
        <p:blipFill rotWithShape="1">
          <a:blip r:embed="rId3">
            <a:alphaModFix/>
          </a:blip>
          <a:srcRect l="10219" t="3965" r="2360" b="2959"/>
          <a:stretch/>
        </p:blipFill>
        <p:spPr>
          <a:xfrm>
            <a:off x="4478438" y="0"/>
            <a:ext cx="76547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5" name="Google Shape;315;p53"/>
          <p:cNvGraphicFramePr/>
          <p:nvPr/>
        </p:nvGraphicFramePr>
        <p:xfrm>
          <a:off x="445064" y="2231176"/>
          <a:ext cx="11315575" cy="4357150"/>
        </p:xfrm>
        <a:graphic>
          <a:graphicData uri="http://schemas.openxmlformats.org/drawingml/2006/table">
            <a:tbl>
              <a:tblPr>
                <a:noFill/>
                <a:tableStyleId>{4ECC60E4-E1A4-414C-B2FA-E60FC300B9DB}</a:tableStyleId>
              </a:tblPr>
              <a:tblGrid>
                <a:gridCol w="172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94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600" b="1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ELEMENTS</a:t>
                      </a: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Cd</a:t>
                      </a:r>
                      <a:endParaRPr sz="24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Co</a:t>
                      </a:r>
                      <a:endParaRPr sz="24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Cu</a:t>
                      </a:r>
                      <a:endParaRPr sz="24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Fe</a:t>
                      </a:r>
                      <a:endParaRPr sz="24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Mn</a:t>
                      </a:r>
                      <a:endParaRPr sz="24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Ni</a:t>
                      </a:r>
                      <a:endParaRPr sz="24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Pb</a:t>
                      </a:r>
                      <a:endParaRPr sz="24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>
                          <a:latin typeface="Lexend"/>
                          <a:ea typeface="Lexend"/>
                          <a:cs typeface="Lexend"/>
                          <a:sym typeface="Lexend"/>
                        </a:rPr>
                        <a:t>Zn</a:t>
                      </a:r>
                      <a:endParaRPr sz="2400" b="1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SOURCE</a:t>
                      </a:r>
                      <a:endParaRPr sz="1600" b="1"/>
                    </a:p>
                  </a:txBody>
                  <a:tcPr marL="60925" marR="60925" marT="0" marB="0" anchor="b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Lexend"/>
                          <a:ea typeface="Lexend"/>
                          <a:cs typeface="Lexend"/>
                          <a:sym typeface="Lexend"/>
                        </a:rPr>
                        <a:t>Gasoline</a:t>
                      </a:r>
                      <a:endParaRPr sz="17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latin typeface="Lexend"/>
                          <a:ea typeface="Lexend"/>
                          <a:cs typeface="Lexend"/>
                          <a:sym typeface="Lexend"/>
                        </a:rPr>
                        <a:t>Exhaust</a:t>
                      </a:r>
                      <a:endParaRPr sz="17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Lexend"/>
                          <a:ea typeface="Lexend"/>
                          <a:cs typeface="Lexend"/>
                          <a:sym typeface="Lexend"/>
                        </a:rPr>
                        <a:t>Motor Oil / Grease</a:t>
                      </a: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Lexend"/>
                          <a:ea typeface="Lexend"/>
                          <a:cs typeface="Lexend"/>
                          <a:sym typeface="Lexend"/>
                        </a:rPr>
                        <a:t>Antifreeze</a:t>
                      </a:r>
                      <a:endParaRPr sz="16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Lexend"/>
                          <a:ea typeface="Lexend"/>
                          <a:cs typeface="Lexend"/>
                          <a:sym typeface="Lexend"/>
                        </a:rPr>
                        <a:t>Brake Lining</a:t>
                      </a:r>
                      <a:endParaRPr sz="16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Lexend"/>
                          <a:ea typeface="Lexend"/>
                          <a:cs typeface="Lexend"/>
                          <a:sym typeface="Lexend"/>
                        </a:rPr>
                        <a:t>Rubber</a:t>
                      </a:r>
                      <a:endParaRPr sz="16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Lexend"/>
                          <a:ea typeface="Lexend"/>
                          <a:cs typeface="Lexend"/>
                          <a:sym typeface="Lexend"/>
                        </a:rPr>
                        <a:t>Asphalt / Concrete</a:t>
                      </a: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latin typeface="Lexend"/>
                          <a:ea typeface="Lexend"/>
                          <a:cs typeface="Lexend"/>
                          <a:sym typeface="Lexend"/>
                        </a:rPr>
                        <a:t>Engine Wear</a:t>
                      </a:r>
                      <a:endParaRPr sz="16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316" name="Google Shape;316;p53"/>
          <p:cNvGraphicFramePr/>
          <p:nvPr/>
        </p:nvGraphicFramePr>
        <p:xfrm>
          <a:off x="2165630" y="2631615"/>
          <a:ext cx="9595000" cy="399400"/>
        </p:xfrm>
        <a:graphic>
          <a:graphicData uri="http://schemas.openxmlformats.org/drawingml/2006/table">
            <a:tbl>
              <a:tblPr>
                <a:noFill/>
                <a:tableStyleId>{4ECC60E4-E1A4-414C-B2FA-E60FC300B9DB}</a:tableStyleId>
              </a:tblPr>
              <a:tblGrid>
                <a:gridCol w="119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cadmium</a:t>
                      </a:r>
                      <a:endParaRPr sz="17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cobalt</a:t>
                      </a:r>
                      <a:endParaRPr sz="17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copper</a:t>
                      </a:r>
                      <a:endParaRPr sz="17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iron</a:t>
                      </a:r>
                      <a:endParaRPr sz="17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manganese</a:t>
                      </a:r>
                      <a:endParaRPr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nickel</a:t>
                      </a:r>
                      <a:endParaRPr sz="17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lead</a:t>
                      </a:r>
                      <a:endParaRPr sz="17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0000FF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zinc</a:t>
                      </a:r>
                      <a:endParaRPr sz="1700">
                        <a:solidFill>
                          <a:srgbClr val="0000FF"/>
                        </a:solidFill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17" name="Google Shape;31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9357" y="1711150"/>
            <a:ext cx="456467" cy="567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8485" y="1711150"/>
            <a:ext cx="456467" cy="5670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9" name="Google Shape;319;p53"/>
          <p:cNvGrpSpPr/>
          <p:nvPr/>
        </p:nvGrpSpPr>
        <p:grpSpPr>
          <a:xfrm>
            <a:off x="4389953" y="-356000"/>
            <a:ext cx="7078613" cy="2688764"/>
            <a:chOff x="2682932" y="-267007"/>
            <a:chExt cx="5309093" cy="2016624"/>
          </a:xfrm>
        </p:grpSpPr>
        <p:grpSp>
          <p:nvGrpSpPr>
            <p:cNvPr id="320" name="Google Shape;320;p53"/>
            <p:cNvGrpSpPr/>
            <p:nvPr/>
          </p:nvGrpSpPr>
          <p:grpSpPr>
            <a:xfrm>
              <a:off x="2682932" y="-267007"/>
              <a:ext cx="2463490" cy="2016624"/>
              <a:chOff x="1404651" y="-381250"/>
              <a:chExt cx="6484575" cy="5403601"/>
            </a:xfrm>
          </p:grpSpPr>
          <p:pic>
            <p:nvPicPr>
              <p:cNvPr id="321" name="Google Shape;321;p5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1245447">
                <a:off x="1876746" y="481143"/>
                <a:ext cx="5540386" cy="367881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2" name="Google Shape;322;p5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 rot="763610">
                <a:off x="2056800" y="2915125"/>
                <a:ext cx="1802950" cy="18029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3" name="Google Shape;323;p5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 rot="1897160">
                <a:off x="3374508" y="2155085"/>
                <a:ext cx="1444360" cy="144436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4" name="Google Shape;324;p53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 rot="-2841910">
                <a:off x="5208545" y="1954282"/>
                <a:ext cx="1234936" cy="123493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5" name="Google Shape;325;p53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 rot="1876361">
                <a:off x="2359107" y="2380789"/>
                <a:ext cx="638988" cy="6003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6" name="Google Shape;326;p53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>
                <a:off x="2813480" y="1614850"/>
                <a:ext cx="667276" cy="7003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27" name="Google Shape;327;p53"/>
              <p:cNvSpPr/>
              <p:nvPr/>
            </p:nvSpPr>
            <p:spPr>
              <a:xfrm>
                <a:off x="2813513" y="1664875"/>
                <a:ext cx="667200" cy="600300"/>
              </a:xfrm>
              <a:prstGeom prst="noSmoking">
                <a:avLst>
                  <a:gd name="adj" fmla="val 6238"/>
                </a:avLst>
              </a:pr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8" name="Google Shape;328;p53"/>
            <p:cNvSpPr/>
            <p:nvPr/>
          </p:nvSpPr>
          <p:spPr>
            <a:xfrm>
              <a:off x="5235500" y="214925"/>
              <a:ext cx="2756525" cy="955225"/>
            </a:xfrm>
            <a:prstGeom prst="flowChartPunchedTap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900"/>
            </a:p>
          </p:txBody>
        </p:sp>
        <p:pic>
          <p:nvPicPr>
            <p:cNvPr id="329" name="Google Shape;329;p53"/>
            <p:cNvPicPr preferRelativeResize="0"/>
            <p:nvPr/>
          </p:nvPicPr>
          <p:blipFill rotWithShape="1">
            <a:blip r:embed="rId10">
              <a:alphaModFix/>
            </a:blip>
            <a:srcRect l="17460" t="11900" r="8333" b="12105"/>
            <a:stretch/>
          </p:blipFill>
          <p:spPr>
            <a:xfrm rot="302947">
              <a:off x="5332295" y="454522"/>
              <a:ext cx="624000" cy="628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0" name="Google Shape;330;p53"/>
            <p:cNvSpPr txBox="1"/>
            <p:nvPr/>
          </p:nvSpPr>
          <p:spPr>
            <a:xfrm rot="-207623">
              <a:off x="5924801" y="401036"/>
              <a:ext cx="2052743" cy="5409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210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2800">
                  <a:solidFill>
                    <a:srgbClr val="000000"/>
                  </a:solidFill>
                </a:rPr>
                <a:t>Ready to</a:t>
              </a:r>
              <a:r>
                <a:rPr lang="en-US" sz="2800"/>
                <a:t> LOG</a:t>
              </a:r>
              <a:r>
                <a:rPr lang="en-US" sz="2800">
                  <a:solidFill>
                    <a:srgbClr val="000000"/>
                  </a:solidFill>
                </a:rPr>
                <a:t>?</a:t>
              </a:r>
              <a:endParaRPr sz="2800"/>
            </a:p>
          </p:txBody>
        </p:sp>
        <p:sp>
          <p:nvSpPr>
            <p:cNvPr id="331" name="Google Shape;331;p53"/>
            <p:cNvSpPr/>
            <p:nvPr/>
          </p:nvSpPr>
          <p:spPr>
            <a:xfrm>
              <a:off x="4364625" y="744873"/>
              <a:ext cx="863358" cy="425286"/>
            </a:xfrm>
            <a:custGeom>
              <a:avLst/>
              <a:gdLst/>
              <a:ahLst/>
              <a:cxnLst/>
              <a:rect l="l" t="t" r="r" b="b"/>
              <a:pathLst>
                <a:path w="19104" h="21206" extrusionOk="0">
                  <a:moveTo>
                    <a:pt x="0" y="18370"/>
                  </a:moveTo>
                  <a:cubicBezTo>
                    <a:pt x="3826" y="21240"/>
                    <a:pt x="10946" y="22487"/>
                    <a:pt x="14328" y="19105"/>
                  </a:cubicBezTo>
                  <a:cubicBezTo>
                    <a:pt x="16668" y="16765"/>
                    <a:pt x="14371" y="12468"/>
                    <a:pt x="13961" y="9185"/>
                  </a:cubicBezTo>
                  <a:cubicBezTo>
                    <a:pt x="13526" y="5703"/>
                    <a:pt x="15966" y="1571"/>
                    <a:pt x="1910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332" name="Google Shape;332;p53"/>
          <p:cNvGraphicFramePr/>
          <p:nvPr/>
        </p:nvGraphicFramePr>
        <p:xfrm>
          <a:off x="2165630" y="3429354"/>
          <a:ext cx="9595000" cy="3158950"/>
        </p:xfrm>
        <a:graphic>
          <a:graphicData uri="http://schemas.openxmlformats.org/drawingml/2006/table">
            <a:tbl>
              <a:tblPr>
                <a:noFill/>
                <a:tableStyleId>{4ECC60E4-E1A4-414C-B2FA-E60FC300B9DB}</a:tableStyleId>
              </a:tblPr>
              <a:tblGrid>
                <a:gridCol w="119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9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33" name="Google Shape;333;p53"/>
          <p:cNvGraphicFramePr/>
          <p:nvPr/>
        </p:nvGraphicFramePr>
        <p:xfrm>
          <a:off x="2165630" y="3037187"/>
          <a:ext cx="9595000" cy="399400"/>
        </p:xfrm>
        <a:graphic>
          <a:graphicData uri="http://schemas.openxmlformats.org/drawingml/2006/table">
            <a:tbl>
              <a:tblPr>
                <a:noFill/>
                <a:tableStyleId>{4ECC60E4-E1A4-414C-B2FA-E60FC300B9DB}</a:tableStyleId>
              </a:tblPr>
              <a:tblGrid>
                <a:gridCol w="119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9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94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25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2500">
                          <a:solidFill>
                            <a:schemeClr val="dk1"/>
                          </a:solidFill>
                          <a:latin typeface="Lexend"/>
                          <a:ea typeface="Lexend"/>
                          <a:cs typeface="Lexend"/>
                          <a:sym typeface="Lexend"/>
                        </a:rPr>
                        <a:t>x</a:t>
                      </a: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>
                        <a:latin typeface="Lexend"/>
                        <a:ea typeface="Lexend"/>
                        <a:cs typeface="Lexend"/>
                        <a:sym typeface="Lexend"/>
                      </a:endParaRPr>
                    </a:p>
                  </a:txBody>
                  <a:tcPr marL="60925" marR="60925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54"/>
          <p:cNvPicPr preferRelativeResize="0"/>
          <p:nvPr/>
        </p:nvPicPr>
        <p:blipFill rotWithShape="1">
          <a:blip r:embed="rId3">
            <a:alphaModFix/>
          </a:blip>
          <a:srcRect l="9758" t="20001" r="53554" b="5532"/>
          <a:stretch/>
        </p:blipFill>
        <p:spPr>
          <a:xfrm rot="-5400000">
            <a:off x="6296349" y="110488"/>
            <a:ext cx="3885876" cy="663702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4"/>
          <p:cNvSpPr txBox="1"/>
          <p:nvPr/>
        </p:nvSpPr>
        <p:spPr>
          <a:xfrm>
            <a:off x="937999" y="1720500"/>
            <a:ext cx="34962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Next, fill in the second part of your worksheet</a:t>
            </a: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your periodic table, find the atomic number and name for each of these elements (the source line) and write it above the Source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 txBox="1">
            <a:spLocks noGrp="1"/>
          </p:cNvSpPr>
          <p:nvPr>
            <p:ph type="title"/>
          </p:nvPr>
        </p:nvSpPr>
        <p:spPr>
          <a:xfrm>
            <a:off x="217311" y="3774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We are going to be looking at the chemical pollutants in water.  </a:t>
            </a:r>
            <a:endParaRPr/>
          </a:p>
        </p:txBody>
      </p:sp>
      <p:pic>
        <p:nvPicPr>
          <p:cNvPr id="193" name="Google Shape;193;p39" descr="Water Pollution Definition - Types, Causes &amp; Effects | NRDC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3159" y="1386697"/>
            <a:ext cx="4997414" cy="303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9" descr="Water and Air Pollution - HISTOR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4699" y="1239940"/>
            <a:ext cx="4783768" cy="318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9" descr="Water Pollution Definition - Types, Causes &amp; Effects | NRD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4711" y="3952991"/>
            <a:ext cx="4154311" cy="2769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9" descr="9 Things That Causes Water Pollution And Its Possible Soluti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52633" y="4003675"/>
            <a:ext cx="3276600" cy="248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 txBox="1"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the Periodic Table?</a:t>
            </a:r>
            <a:endParaRPr/>
          </a:p>
        </p:txBody>
      </p:sp>
      <p:sp>
        <p:nvSpPr>
          <p:cNvPr id="202" name="Google Shape;202;p40"/>
          <p:cNvSpPr txBox="1">
            <a:spLocks noGrp="1"/>
          </p:cNvSpPr>
          <p:nvPr>
            <p:ph type="body" idx="1"/>
          </p:nvPr>
        </p:nvSpPr>
        <p:spPr>
          <a:xfrm>
            <a:off x="1981200" y="1015713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510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A way to organize elements known in the Universe</a:t>
            </a:r>
            <a:endParaRPr sz="1800"/>
          </a:p>
          <a:p>
            <a:pPr marL="228600" lvl="0" indent="-24510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A way to predict if new elements can be found naturally or produced artificially</a:t>
            </a:r>
            <a:endParaRPr sz="1800"/>
          </a:p>
        </p:txBody>
      </p:sp>
      <p:pic>
        <p:nvPicPr>
          <p:cNvPr id="203" name="Google Shape;203;p40"/>
          <p:cNvPicPr preferRelativeResize="0"/>
          <p:nvPr/>
        </p:nvPicPr>
        <p:blipFill rotWithShape="1">
          <a:blip r:embed="rId3">
            <a:alphaModFix/>
          </a:blip>
          <a:srcRect l="5657" r="6089" b="15117"/>
          <a:stretch/>
        </p:blipFill>
        <p:spPr>
          <a:xfrm>
            <a:off x="1377950" y="1676875"/>
            <a:ext cx="9436099" cy="510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1"/>
          <p:cNvSpPr txBox="1">
            <a:spLocks noGrp="1"/>
          </p:cNvSpPr>
          <p:nvPr>
            <p:ph type="title"/>
          </p:nvPr>
        </p:nvSpPr>
        <p:spPr>
          <a:xfrm>
            <a:off x="1905000" y="762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Reading the Elements on the</a:t>
            </a:r>
            <a:br>
              <a:rPr lang="en-US"/>
            </a:br>
            <a:r>
              <a:rPr lang="en-US"/>
              <a:t>Periodic Table</a:t>
            </a:r>
            <a:endParaRPr/>
          </a:p>
        </p:txBody>
      </p:sp>
      <p:pic>
        <p:nvPicPr>
          <p:cNvPr id="210" name="Google Shape;210;p41" descr="PeriodicTable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52801" y="2057401"/>
            <a:ext cx="5248275" cy="38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2"/>
          <p:cNvSpPr txBox="1">
            <a:spLocks noGrp="1"/>
          </p:cNvSpPr>
          <p:nvPr>
            <p:ph type="body" idx="1"/>
          </p:nvPr>
        </p:nvSpPr>
        <p:spPr>
          <a:xfrm>
            <a:off x="6081300" y="1865050"/>
            <a:ext cx="5856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228600" lvl="0" indent="-1174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Look at examples of each of these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elements</a:t>
            </a:r>
            <a:endParaRPr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u="sng">
              <a:latin typeface="Arial"/>
              <a:ea typeface="Arial"/>
              <a:cs typeface="Arial"/>
              <a:sym typeface="Arial"/>
            </a:endParaRPr>
          </a:p>
          <a:p>
            <a:pPr marL="685800" lvl="1" indent="-2889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4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NICKEL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889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4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SULFUR</a:t>
            </a:r>
            <a:r>
              <a:rPr lang="en-US" sz="4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889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4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ALUMINUM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889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4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889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4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ZINC 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889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400" b="1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TIN</a:t>
            </a:r>
            <a:r>
              <a:rPr lang="en-US" sz="440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5397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440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44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 look at these </a:t>
            </a:r>
            <a:r>
              <a:rPr lang="en-US" sz="4400" i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compounds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Halite (NaCl) and Quartz (SiO2)</a:t>
            </a:r>
            <a:br>
              <a:rPr lang="en-US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42"/>
          <p:cNvSpPr txBox="1"/>
          <p:nvPr/>
        </p:nvSpPr>
        <p:spPr>
          <a:xfrm>
            <a:off x="410175" y="1865050"/>
            <a:ext cx="5071500" cy="4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some elements. 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them on the periodic table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 atomic symbol and atomic number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AutoNum type="arabicPeriod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some characteristics of each.</a:t>
            </a:r>
            <a:endParaRPr sz="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700" b="1">
                <a:latin typeface="Arial"/>
                <a:ea typeface="Arial"/>
                <a:cs typeface="Arial"/>
                <a:sym typeface="Arial"/>
              </a:rPr>
              <a:t>Activity #1</a:t>
            </a:r>
            <a:endParaRPr sz="3700"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46077" t="16014" r="1999" b="2612"/>
          <a:stretch/>
        </p:blipFill>
        <p:spPr>
          <a:xfrm>
            <a:off x="6854933" y="234750"/>
            <a:ext cx="4843800" cy="638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3"/>
          <p:cNvSpPr txBox="1"/>
          <p:nvPr/>
        </p:nvSpPr>
        <p:spPr>
          <a:xfrm>
            <a:off x="590225" y="1420800"/>
            <a:ext cx="4361700" cy="52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 at this map of Fremont on your worksheet</a:t>
            </a:r>
            <a:endParaRPr sz="24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your worksheet circle </a:t>
            </a:r>
            <a:endParaRPr sz="1500"/>
          </a:p>
          <a:p>
            <a:pPr marL="914400" marR="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Tyson Lagoon </a:t>
            </a:r>
            <a:endParaRPr sz="1500"/>
          </a:p>
          <a:p>
            <a:pPr marL="914400" marR="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Mowry Slough</a:t>
            </a:r>
            <a:endParaRPr sz="1500"/>
          </a:p>
          <a:p>
            <a:pPr marL="914400" marR="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Mud Slough</a:t>
            </a:r>
            <a:endParaRPr sz="1500"/>
          </a:p>
          <a:p>
            <a:pPr marL="914400" marR="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 Francisco Bay</a:t>
            </a:r>
            <a:endParaRPr sz="1500"/>
          </a:p>
          <a:p>
            <a:pPr marL="914400" marR="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lphaLcPeriod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Lake Elizabeth</a:t>
            </a:r>
            <a:endParaRPr sz="1500"/>
          </a:p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Draw arrows showing which way the water is moving in the streams.</a:t>
            </a:r>
            <a:endParaRPr sz="1500"/>
          </a:p>
          <a:p>
            <a:pPr marL="457200" marR="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AutoNum type="arabicPeriod"/>
            </a:pPr>
            <a:r>
              <a:rPr lang="en-US" sz="19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Try to figure out the watershed limits of the Mud Slough watershed and circle that area. </a:t>
            </a:r>
            <a:endParaRPr sz="1500"/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0" i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900" b="0" i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43"/>
          <p:cNvSpPr txBox="1">
            <a:spLocks noGrp="1"/>
          </p:cNvSpPr>
          <p:nvPr>
            <p:ph type="title"/>
          </p:nvPr>
        </p:nvSpPr>
        <p:spPr>
          <a:xfrm>
            <a:off x="775850" y="124650"/>
            <a:ext cx="68571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Activity #2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4"/>
          <p:cNvSpPr txBox="1"/>
          <p:nvPr/>
        </p:nvSpPr>
        <p:spPr>
          <a:xfrm>
            <a:off x="937999" y="1720500"/>
            <a:ext cx="34962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Next, fill in the top part of this worksheet</a:t>
            </a: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your periodic table, find the atomic number and name for each of these elements. Write them below the Element symbols.</a:t>
            </a:r>
            <a:endParaRPr/>
          </a:p>
        </p:txBody>
      </p:sp>
      <p:pic>
        <p:nvPicPr>
          <p:cNvPr id="231" name="Google Shape;23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874" y="1684438"/>
            <a:ext cx="7453000" cy="348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Activity #3a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876" y="1684451"/>
            <a:ext cx="7453001" cy="344615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45"/>
          <p:cNvSpPr txBox="1"/>
          <p:nvPr/>
        </p:nvSpPr>
        <p:spPr>
          <a:xfrm>
            <a:off x="937999" y="1166400"/>
            <a:ext cx="34962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the canisters that have the name of each pollutant.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 elements in each pollutant and check them off on the grid.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of these pollutants are toxic (poisonous) like Pb or Cd or toxic in large doses (like Fe)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Activity #3b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46"/>
          <p:cNvGrpSpPr/>
          <p:nvPr/>
        </p:nvGrpSpPr>
        <p:grpSpPr>
          <a:xfrm>
            <a:off x="1297933" y="-508331"/>
            <a:ext cx="9595894" cy="7204621"/>
            <a:chOff x="0" y="-93925"/>
            <a:chExt cx="7197101" cy="5403601"/>
          </a:xfrm>
        </p:grpSpPr>
        <p:pic>
          <p:nvPicPr>
            <p:cNvPr id="246" name="Google Shape;246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531767"/>
              <a:ext cx="7197101" cy="44419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245447">
              <a:off x="903296" y="768468"/>
              <a:ext cx="5540386" cy="36788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8" name="Google Shape;248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63611">
            <a:off x="2742399" y="3886834"/>
            <a:ext cx="2403933" cy="2403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897159">
            <a:off x="4499345" y="2873446"/>
            <a:ext cx="1925812" cy="192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6"/>
          <p:cNvSpPr/>
          <p:nvPr/>
        </p:nvSpPr>
        <p:spPr>
          <a:xfrm>
            <a:off x="7975267" y="3994800"/>
            <a:ext cx="2286000" cy="800400"/>
          </a:xfrm>
          <a:prstGeom prst="wedgeRoundRectCallout">
            <a:avLst>
              <a:gd name="adj1" fmla="val -40000"/>
              <a:gd name="adj2" fmla="val 112435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Lexend"/>
                <a:ea typeface="Lexend"/>
                <a:cs typeface="Lexend"/>
                <a:sym typeface="Lexend"/>
              </a:rPr>
              <a:t>2. Exhaust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1" name="Google Shape;251;p46"/>
          <p:cNvSpPr/>
          <p:nvPr/>
        </p:nvSpPr>
        <p:spPr>
          <a:xfrm>
            <a:off x="663233" y="4209100"/>
            <a:ext cx="2286000" cy="800400"/>
          </a:xfrm>
          <a:prstGeom prst="wedgeRoundRectCallout">
            <a:avLst>
              <a:gd name="adj1" fmla="val 80487"/>
              <a:gd name="adj2" fmla="val 40642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Lexend"/>
                <a:ea typeface="Lexend"/>
                <a:cs typeface="Lexend"/>
                <a:sym typeface="Lexend"/>
              </a:rPr>
              <a:t>3. Motor Oil / Grease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52" name="Google Shape;252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841909">
            <a:off x="6944726" y="2605710"/>
            <a:ext cx="1646581" cy="164658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6"/>
          <p:cNvSpPr/>
          <p:nvPr/>
        </p:nvSpPr>
        <p:spPr>
          <a:xfrm>
            <a:off x="7573900" y="1590833"/>
            <a:ext cx="2286000" cy="800400"/>
          </a:xfrm>
          <a:prstGeom prst="wedgeRoundRectCallout">
            <a:avLst>
              <a:gd name="adj1" fmla="val -40000"/>
              <a:gd name="adj2" fmla="val 112435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Lexend"/>
                <a:ea typeface="Lexend"/>
                <a:cs typeface="Lexend"/>
                <a:sym typeface="Lexend"/>
              </a:rPr>
              <a:t>1. Gasoline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4" name="Google Shape;254;p46"/>
          <p:cNvSpPr/>
          <p:nvPr/>
        </p:nvSpPr>
        <p:spPr>
          <a:xfrm>
            <a:off x="1477895" y="611767"/>
            <a:ext cx="2286000" cy="800400"/>
          </a:xfrm>
          <a:prstGeom prst="wedgeRoundRectCallout">
            <a:avLst>
              <a:gd name="adj1" fmla="val 52684"/>
              <a:gd name="adj2" fmla="val 169865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Lexend"/>
                <a:ea typeface="Lexend"/>
                <a:cs typeface="Lexend"/>
                <a:sym typeface="Lexend"/>
              </a:rPr>
              <a:t>4. Antifreeze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5" name="Google Shape;255;p46"/>
          <p:cNvSpPr/>
          <p:nvPr/>
        </p:nvSpPr>
        <p:spPr>
          <a:xfrm>
            <a:off x="3846483" y="245667"/>
            <a:ext cx="2286000" cy="800400"/>
          </a:xfrm>
          <a:prstGeom prst="wedgeRoundRectCallout">
            <a:avLst>
              <a:gd name="adj1" fmla="val -2356"/>
              <a:gd name="adj2" fmla="val 308467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Lexend"/>
                <a:ea typeface="Lexend"/>
                <a:cs typeface="Lexend"/>
                <a:sym typeface="Lexend"/>
              </a:rPr>
              <a:t>8. Engine wear &amp; tear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56" name="Google Shape;256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876364">
            <a:off x="3145476" y="3174385"/>
            <a:ext cx="851985" cy="8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46"/>
          <p:cNvSpPr/>
          <p:nvPr/>
        </p:nvSpPr>
        <p:spPr>
          <a:xfrm>
            <a:off x="2629733" y="5956000"/>
            <a:ext cx="2286000" cy="800400"/>
          </a:xfrm>
          <a:prstGeom prst="wedgeRoundRectCallout">
            <a:avLst>
              <a:gd name="adj1" fmla="val -81180"/>
              <a:gd name="adj2" fmla="val -96502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Lexend"/>
                <a:ea typeface="Lexend"/>
                <a:cs typeface="Lexend"/>
                <a:sym typeface="Lexend"/>
              </a:rPr>
              <a:t>7. Asphalt / concrete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8" name="Google Shape;258;p46"/>
          <p:cNvSpPr/>
          <p:nvPr/>
        </p:nvSpPr>
        <p:spPr>
          <a:xfrm>
            <a:off x="335328" y="1580301"/>
            <a:ext cx="2286000" cy="800400"/>
          </a:xfrm>
          <a:prstGeom prst="wedgeRoundRectCallout">
            <a:avLst>
              <a:gd name="adj1" fmla="val 73220"/>
              <a:gd name="adj2" fmla="val 175125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Lexend"/>
                <a:ea typeface="Lexend"/>
                <a:cs typeface="Lexend"/>
                <a:sym typeface="Lexend"/>
              </a:rPr>
              <a:t>5. Brake lining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9" name="Google Shape;259;p46"/>
          <p:cNvSpPr/>
          <p:nvPr/>
        </p:nvSpPr>
        <p:spPr>
          <a:xfrm>
            <a:off x="5465300" y="5813700"/>
            <a:ext cx="2286000" cy="800400"/>
          </a:xfrm>
          <a:prstGeom prst="wedgeRoundRectCallout">
            <a:avLst>
              <a:gd name="adj1" fmla="val -12934"/>
              <a:gd name="adj2" fmla="val -103794"/>
              <a:gd name="adj3" fmla="val 0"/>
            </a:avLst>
          </a:prstGeom>
          <a:solidFill>
            <a:srgbClr val="FFFFFF"/>
          </a:solidFill>
          <a:ln w="2857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Lexend"/>
                <a:ea typeface="Lexend"/>
                <a:cs typeface="Lexend"/>
                <a:sym typeface="Lexend"/>
              </a:rPr>
              <a:t>6. Rubber</a:t>
            </a:r>
            <a:endParaRPr sz="24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60" name="Google Shape;260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51307" y="2153133"/>
            <a:ext cx="889701" cy="933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6"/>
          <p:cNvSpPr/>
          <p:nvPr/>
        </p:nvSpPr>
        <p:spPr>
          <a:xfrm>
            <a:off x="3751350" y="2219833"/>
            <a:ext cx="889500" cy="800400"/>
          </a:xfrm>
          <a:prstGeom prst="noSmoking">
            <a:avLst>
              <a:gd name="adj" fmla="val 6238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46"/>
          <p:cNvGrpSpPr/>
          <p:nvPr/>
        </p:nvGrpSpPr>
        <p:grpSpPr>
          <a:xfrm>
            <a:off x="6422552" y="52733"/>
            <a:ext cx="5671278" cy="993533"/>
            <a:chOff x="4364500" y="4103250"/>
            <a:chExt cx="4583963" cy="889625"/>
          </a:xfrm>
        </p:grpSpPr>
        <p:grpSp>
          <p:nvGrpSpPr>
            <p:cNvPr id="263" name="Google Shape;263;p46"/>
            <p:cNvGrpSpPr/>
            <p:nvPr/>
          </p:nvGrpSpPr>
          <p:grpSpPr>
            <a:xfrm>
              <a:off x="4364500" y="4103250"/>
              <a:ext cx="4583963" cy="889625"/>
              <a:chOff x="4059700" y="4103250"/>
              <a:chExt cx="4583963" cy="889625"/>
            </a:xfrm>
          </p:grpSpPr>
          <p:sp>
            <p:nvSpPr>
              <p:cNvPr id="264" name="Google Shape;264;p46"/>
              <p:cNvSpPr/>
              <p:nvPr/>
            </p:nvSpPr>
            <p:spPr>
              <a:xfrm>
                <a:off x="4059700" y="4114800"/>
                <a:ext cx="664200" cy="646500"/>
              </a:xfrm>
              <a:prstGeom prst="ellipse">
                <a:avLst/>
              </a:prstGeom>
              <a:solidFill>
                <a:srgbClr val="00FFFF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b="1"/>
                  <a:t>Cd</a:t>
                </a:r>
                <a:endParaRPr sz="1900" b="1"/>
              </a:p>
            </p:txBody>
          </p:sp>
          <p:sp>
            <p:nvSpPr>
              <p:cNvPr id="265" name="Google Shape;265;p46"/>
              <p:cNvSpPr/>
              <p:nvPr/>
            </p:nvSpPr>
            <p:spPr>
              <a:xfrm>
                <a:off x="4638675" y="4346375"/>
                <a:ext cx="664200" cy="646500"/>
              </a:xfrm>
              <a:prstGeom prst="ellipse">
                <a:avLst/>
              </a:prstGeom>
              <a:solidFill>
                <a:srgbClr val="00FFFF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b="1"/>
                  <a:t>Co</a:t>
                </a:r>
                <a:endParaRPr sz="1900" b="1"/>
              </a:p>
            </p:txBody>
          </p:sp>
          <p:sp>
            <p:nvSpPr>
              <p:cNvPr id="266" name="Google Shape;266;p46"/>
              <p:cNvSpPr/>
              <p:nvPr/>
            </p:nvSpPr>
            <p:spPr>
              <a:xfrm>
                <a:off x="5217650" y="4103250"/>
                <a:ext cx="664200" cy="646500"/>
              </a:xfrm>
              <a:prstGeom prst="ellipse">
                <a:avLst/>
              </a:prstGeom>
              <a:solidFill>
                <a:srgbClr val="00FFFF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b="1"/>
                  <a:t>Cu</a:t>
                </a:r>
                <a:endParaRPr sz="1900" b="1"/>
              </a:p>
            </p:txBody>
          </p:sp>
          <p:sp>
            <p:nvSpPr>
              <p:cNvPr id="267" name="Google Shape;267;p46"/>
              <p:cNvSpPr/>
              <p:nvPr/>
            </p:nvSpPr>
            <p:spPr>
              <a:xfrm>
                <a:off x="5761038" y="4346375"/>
                <a:ext cx="664200" cy="646500"/>
              </a:xfrm>
              <a:prstGeom prst="ellipse">
                <a:avLst/>
              </a:prstGeom>
              <a:solidFill>
                <a:srgbClr val="00FFFF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b="1"/>
                  <a:t>Fe</a:t>
                </a:r>
                <a:endParaRPr sz="1900" b="1"/>
              </a:p>
            </p:txBody>
          </p:sp>
          <p:sp>
            <p:nvSpPr>
              <p:cNvPr id="268" name="Google Shape;268;p46"/>
              <p:cNvSpPr/>
              <p:nvPr/>
            </p:nvSpPr>
            <p:spPr>
              <a:xfrm>
                <a:off x="6274463" y="4103250"/>
                <a:ext cx="664200" cy="646500"/>
              </a:xfrm>
              <a:prstGeom prst="ellipse">
                <a:avLst/>
              </a:prstGeom>
              <a:solidFill>
                <a:srgbClr val="00FFFF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700" b="1"/>
                  <a:t>Mn</a:t>
                </a:r>
                <a:endParaRPr sz="1700" b="1"/>
              </a:p>
            </p:txBody>
          </p:sp>
          <p:sp>
            <p:nvSpPr>
              <p:cNvPr id="269" name="Google Shape;269;p46"/>
              <p:cNvSpPr/>
              <p:nvPr/>
            </p:nvSpPr>
            <p:spPr>
              <a:xfrm>
                <a:off x="6833688" y="4346375"/>
                <a:ext cx="664200" cy="646500"/>
              </a:xfrm>
              <a:prstGeom prst="ellipse">
                <a:avLst/>
              </a:prstGeom>
              <a:solidFill>
                <a:srgbClr val="00FFFF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b="1"/>
                  <a:t>Ni</a:t>
                </a:r>
                <a:endParaRPr sz="1900" b="1"/>
              </a:p>
            </p:txBody>
          </p:sp>
          <p:sp>
            <p:nvSpPr>
              <p:cNvPr id="270" name="Google Shape;270;p46"/>
              <p:cNvSpPr/>
              <p:nvPr/>
            </p:nvSpPr>
            <p:spPr>
              <a:xfrm>
                <a:off x="7388288" y="4103250"/>
                <a:ext cx="664200" cy="646500"/>
              </a:xfrm>
              <a:prstGeom prst="ellipse">
                <a:avLst/>
              </a:prstGeom>
              <a:solidFill>
                <a:srgbClr val="00FFFF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b="1"/>
                  <a:t>Pb</a:t>
                </a:r>
                <a:endParaRPr sz="1900" b="1"/>
              </a:p>
            </p:txBody>
          </p:sp>
          <p:sp>
            <p:nvSpPr>
              <p:cNvPr id="271" name="Google Shape;271;p46"/>
              <p:cNvSpPr/>
              <p:nvPr/>
            </p:nvSpPr>
            <p:spPr>
              <a:xfrm>
                <a:off x="7979463" y="4346375"/>
                <a:ext cx="664200" cy="646500"/>
              </a:xfrm>
              <a:prstGeom prst="ellipse">
                <a:avLst/>
              </a:prstGeom>
              <a:solidFill>
                <a:srgbClr val="00FFFF"/>
              </a:solidFill>
              <a:ln w="9525" cap="flat" cmpd="sng">
                <a:solidFill>
                  <a:srgbClr val="59595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900" b="1"/>
                  <a:t>Zn</a:t>
                </a:r>
                <a:endParaRPr sz="1900" b="1"/>
              </a:p>
            </p:txBody>
          </p:sp>
        </p:grpSp>
        <p:pic>
          <p:nvPicPr>
            <p:cNvPr id="272" name="Google Shape;272;p4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517201" y="4567596"/>
              <a:ext cx="342350" cy="4252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4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826401" y="4567596"/>
              <a:ext cx="342350" cy="4252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861</Words>
  <Application>Microsoft Office PowerPoint</Application>
  <PresentationFormat>Widescreen</PresentationFormat>
  <Paragraphs>236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 Rounded</vt:lpstr>
      <vt:lpstr>Lexend</vt:lpstr>
      <vt:lpstr>Times New Roman</vt:lpstr>
      <vt:lpstr>Courier New</vt:lpstr>
      <vt:lpstr>Calibri</vt:lpstr>
      <vt:lpstr>Arial</vt:lpstr>
      <vt:lpstr>Office Theme</vt:lpstr>
      <vt:lpstr>Simple Light</vt:lpstr>
      <vt:lpstr>  Mattos Science Magnet Docent Program </vt:lpstr>
      <vt:lpstr>We are going to be looking at the chemical pollutants in water.  </vt:lpstr>
      <vt:lpstr>What is the Periodic Table?</vt:lpstr>
      <vt:lpstr>Reading the Elements on the Periodic Table</vt:lpstr>
      <vt:lpstr>Activity #1</vt:lpstr>
      <vt:lpstr>Activity #2</vt:lpstr>
      <vt:lpstr>Activity #3a</vt:lpstr>
      <vt:lpstr>Activity #3b</vt:lpstr>
      <vt:lpstr>PowerPoint Presentation</vt:lpstr>
      <vt:lpstr>Answer Key</vt:lpstr>
      <vt:lpstr>The End</vt:lpstr>
      <vt:lpstr>PowerPoint Presentation</vt:lpstr>
      <vt:lpstr>Activity #1 Docent Notes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blueford</dc:creator>
  <cp:lastModifiedBy>Joyce Blueford</cp:lastModifiedBy>
  <cp:revision>4</cp:revision>
  <dcterms:modified xsi:type="dcterms:W3CDTF">2024-07-21T03:26:39Z</dcterms:modified>
</cp:coreProperties>
</file>