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45" d="100"/>
          <a:sy n="45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A74E-BB10-4B68-9BD8-1F380EB70F17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FBD01-B89B-4589-A268-3F65C2BF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BD01-B89B-4589-A268-3F65C2BF49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D935-7106-41A8-9C80-6FFCEB856EB3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AE46-8D9D-4A31-9E7C-D013D4E8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i8UmQD677EZ-eM&amp;tbnid=KXB48Axz4Ra95M:&amp;ved=0CAUQjRw&amp;url=http://en.wikipedia.org/wiki/Deer&amp;ei=43hRUrXGJdP3yAGN5ICICg&amp;bvm=bv.53537100,d.aWc&amp;psig=AFQjCNFp-kEq6DP4fdZO_FABa8xbksvyNg&amp;ust=1381157409312710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SbVd2_fo3rE8NM&amp;tbnid=CokmRB8dv4uNWM:&amp;ved=0CAUQjRw&amp;url=http://www.woodshedgallery.com/classes/&amp;ei=PdRRUuX8NsTuyAHW1oDwBg&amp;bvm=bv.53537100,d.aWc&amp;psig=AFQjCNEoCQL8pnCE-EJbpb3PFg5Wd_ScqQ&amp;ust=1381180828295017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Qyq-VDcjgytIdM&amp;tbnid=WGK8puxYlyietM:&amp;ved=0CAUQjRw&amp;url=http://www.oaklandhistory.com/files/hindians.html&amp;ei=t8xRUqmDAq_8yAGW9YFA&amp;bvm=bv.53537100,d.aWc&amp;psig=AFQjCNGPd5BPUFjiJ20QX9wDUZrpl8iV7g&amp;ust=138117887930757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frm=1&amp;source=images&amp;cd=&amp;cad=rja&amp;docid=x3tHBQe5hVgDnM&amp;tbnid=5dF6PWZqCaTxIM:&amp;ved=0CAUQjRw&amp;url=http://acfloodcontrol.org/what-you-can-do/teachers-and-students&amp;ei=Ys1RUsz0BKThyQH5jICAAQ&amp;bvm=bv.53537100,d.aWc&amp;psig=AFQjCNEb0P9W4PdvGZ3kywTuxK7fOMUFhw&amp;ust=138117904395445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rNJILj_S5MI-7M&amp;tbnid=temAjSXbJOU1WM:&amp;ved=0CAUQjRw&amp;url=http://www.flickr.com/photos/76803119@N06/7620444788/&amp;ei=MtBRUumJA6OTyQHm5YGoCw&amp;bvm=bv.53537100,d.aWc&amp;psig=AFQjCNFaxIUcvV1BzVwnpreuTGSqeefeFA&amp;ust=138117981931814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WxZReJsllLIE-M&amp;tbnid=vh0tu5ZeuOO8GM:&amp;ved=0CAUQjRw&amp;url=http://www.teacherwebquest.com/CA/USF/LoriHess/gallery2.aspx&amp;ei=QrVRUtfsFYreyQHw64G4Dg&amp;bvm=bv.53537100,d.aWc&amp;psig=AFQjCNFHd-rilAS9npIeH97SEV8eIFX5hw&amp;ust=138117290433382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hsyg0njznqKAM&amp;tbnid=ijF0e36XqX4ooM:&amp;ved=0CAUQjRw&amp;url=http://www.saveamericasforests.org/Indigenous/indigenous-gallery1.htm&amp;ei=WLdRUsinI7LlygHP5YHwCw&amp;bvm=bv.53537100,d.aWc&amp;psig=AFQjCNGXcqk6yUxFC2gITccgWAuCKUqXIw&amp;ust=1381173424635247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46VLm82kmZf9DM&amp;tbnid=uly-pFC52hGPUM:&amp;ved=0CAUQjRw&amp;url=http://salliesart.blogspot.com/2011/01/water-lily-plus.html&amp;ei=mrdRUvuGHMyayQHsrIGACA&amp;bvm=bv.53537100,d.aWc&amp;psig=AFQjCNH524GAJdWZiLRlvU5YPSagwJYQHQ&amp;ust=138117351375522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wtSddTAB12W5xM&amp;tbnid=FysS4vzoNOLMwM:&amp;ved=0CAUQjRw&amp;url=http://yankeebarbareno.com/2012/09/13/holly-leaved-cherries/&amp;ei=6LdRUoeGLIT4yQGXuIHgCw&amp;bvm=bv.53537100,d.aWc&amp;psig=AFQjCNG6v_RPouAJIgpYCOzSzUcDiLchVQ&amp;ust=138117356958096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frm=1&amp;source=images&amp;cd=&amp;cad=rja&amp;docid=wtSddTAB12W5xM&amp;tbnid=Feed4jYAtnYJcM:&amp;ved=0CAUQjRw&amp;url=http://yankeebarbareno.com/2012/09/13/holly-leaved-cherries/&amp;ei=_LdRUqCxOoi2yAHgm4CACQ&amp;bvm=bv.53537100,d.aWc&amp;psig=AFQjCNG6v_RPouAJIgpYCOzSzUcDiLchVQ&amp;ust=138117356958096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cNIe1JKoOsfHaM&amp;tbnid=69HnmWSFzoGnTM:&amp;ved=0CAUQjRw&amp;url=http://greennature.com/article599.html&amp;ei=-8ZRUpCoC8T4yQGf84FA&amp;bvm=bv.53537100,d.aWc&amp;psig=AFQjCNHTxhQcQQDm9xhQYI9iCOcy-PijzQ&amp;ust=138117740016505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&amp;esrc=s&amp;frm=1&amp;source=images&amp;cd=&amp;cad=rja&amp;docid=t9eVkHSzYlk1rM&amp;tbnid=b8mZ-Rxy43sIOM:&amp;ved=0CAUQjRw&amp;url=http://www.wildscaping.com/plants/plantprofiles/Symphoricarpos.htm&amp;ei=JMdRUrnLA6bbyQHZhICYAw&amp;bvm=bv.53537100,d.aWc&amp;psig=AFQjCNFYIvV8G_PuZfyzTFzd8_ATN1PmnQ&amp;ust=138117750330520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eWFkNxfZ9-38YM&amp;tbnid=Z1EBLM8U9rBe2M:&amp;ved=&amp;url=http://www.costanoanrumsen.org/photos.html&amp;ei=UM5RUrjkLMS8yAHYmICoBA&amp;bvm=bv.53537100,d.aWc&amp;psig=AFQjCNEb0P9W4PdvGZ3kywTuxK7fOMUFhw&amp;ust=1381179043954455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mQu4RSP4u5W4IM&amp;tbnid=vvD6-Lr1XS2i0M:&amp;ved=0CAUQjRw&amp;url=http://www.delave.santacruz.k12.ca.us/ohlone.html&amp;ei=Q8xRUpDRIcKiyAHpyIH4Ag&amp;bvm=bv.53537100,d.aWc&amp;psig=AFQjCNGyLBpiC8E2zytaqCE6OqMwV0Xecw&amp;ust=1381178796181957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lkRpKUOac-DOFM&amp;tbnid=5Jqd1_R2x3ZLTM:&amp;ved=0CAUQjRw&amp;url=http://www.whitewolfpack.com/2013/08/elite-native-american-firefighters-join.html&amp;ei=Oc9RUrqoNImqyQGqzoHwDw&amp;bvm=bv.53537100,d.aWc&amp;psig=AFQjCNG_BEDi-3ILEzREQGrs5cK_qDGFWw&amp;ust=138117952840430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lf-yOUzGmIvyiM&amp;tbnid=0QtL_tE4jUPHjM:&amp;ved=0CAUQjRw&amp;url=http://www.ci.glendale.ca.us/public_works/ITP_protectedTree_CoastLiveOak.aspx&amp;ei=56NRUpmjNJL3yAGXkIGwAQ&amp;bvm=bv.53537100,d.aWc&amp;psig=AFQjCNHKO3sg_eaSRGTE282RSidEjWRkTA&amp;ust=13811684714592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source=images&amp;cd=&amp;cad=rja&amp;docid=sYGi7Kz3IQGfmM&amp;tbnid=R_YweYaKhwV3AM:&amp;ved=0CAgQjRwwAA&amp;url=http://diggingontario.uwo.ca/Archaic.html&amp;ei=HHhRUuKZBKGbygGLvoGABQ&amp;psig=AFQjCNFRlMm9Tj37aTF7CNLLiC3gnlvoPQ&amp;ust=138115727611514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torybooks\ohlone\clo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419600" cy="54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523999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Growing up </a:t>
            </a:r>
            <a:r>
              <a:rPr lang="en-US" sz="72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Ohlone</a:t>
            </a:r>
            <a:endParaRPr lang="en-US" sz="72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6"/>
    </mc:Choice>
    <mc:Fallback xmlns="">
      <p:transition spd="slow" advTm="40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543800" cy="20574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concentrated on what he would do, and followed the deer without thinking </a:t>
            </a:r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>
                <a:solidFill>
                  <a:schemeClr val="tx1"/>
                </a:solidFill>
              </a:rPr>
              <a:t>he was going.   Moon saw Sun and followed him quietly.  She was proud of her hunter brother.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encrypted-tbn0.gstatic.com/images?q=tbn:ANd9GcScX1g13R99-rAEhshNKOM_uUu-X3xXPAJtoSMcwJaqeuc7yW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9"/>
    </mc:Choice>
    <mc:Fallback xmlns="">
      <p:transition spd="slow" advTm="130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They followed the deer for a long time, and the familiar area around the river changed into a lagoon.  There </a:t>
            </a:r>
            <a:r>
              <a:rPr lang="en-US" dirty="0" smtClean="0">
                <a:solidFill>
                  <a:schemeClr val="tx1"/>
                </a:solidFill>
              </a:rPr>
              <a:t>were </a:t>
            </a:r>
            <a:r>
              <a:rPr lang="en-US" dirty="0" err="1" smtClean="0">
                <a:solidFill>
                  <a:schemeClr val="tx1"/>
                </a:solidFill>
              </a:rPr>
              <a:t>tules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cattails along the edge with lots of trees creating a shady canopy.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6" name="Picture 6" descr="http://msnucleus.org/watersheds/tule/images/overview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208"/>
            <a:ext cx="4191000" cy="33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3"/>
    </mc:Choice>
    <mc:Fallback xmlns="">
      <p:transition spd="slow" advTm="1364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609600"/>
            <a:ext cx="3124200" cy="5257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could no longer see the deer and turned </a:t>
            </a:r>
            <a:r>
              <a:rPr lang="en-US" dirty="0" smtClean="0">
                <a:solidFill>
                  <a:schemeClr val="tx1"/>
                </a:solidFill>
              </a:rPr>
              <a:t>back </a:t>
            </a:r>
            <a:r>
              <a:rPr lang="en-US" dirty="0">
                <a:solidFill>
                  <a:schemeClr val="tx1"/>
                </a:solidFill>
              </a:rPr>
              <a:t>to the village.  He saw Moon under a small bush.   “Moon what are you doing </a:t>
            </a:r>
            <a:r>
              <a:rPr lang="en-US" dirty="0" smtClean="0">
                <a:solidFill>
                  <a:schemeClr val="tx1"/>
                </a:solidFill>
              </a:rPr>
              <a:t>here?” </a:t>
            </a:r>
            <a:r>
              <a:rPr lang="en-US" dirty="0">
                <a:solidFill>
                  <a:schemeClr val="tx1"/>
                </a:solidFill>
              </a:rPr>
              <a:t>Sun said surprisingly.  Moon put her head down, “I just wanted to see what you were </a:t>
            </a:r>
            <a:r>
              <a:rPr lang="en-US" dirty="0" smtClean="0">
                <a:solidFill>
                  <a:schemeClr val="tx1"/>
                </a:solidFill>
              </a:rPr>
              <a:t>doing.”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images.clipart.com/thb/thb4/43F/comp_pic_enc_vol_2_2_2/798341.thb.jpg?cpe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191000" cy="57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3"/>
    </mc:Choice>
    <mc:Fallback xmlns="">
      <p:transition spd="slow" advTm="160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238250"/>
            <a:ext cx="3742378" cy="39433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Moon started to sob, “Sun, I </a:t>
            </a:r>
            <a:r>
              <a:rPr lang="en-US" dirty="0" smtClean="0">
                <a:solidFill>
                  <a:schemeClr val="tx1"/>
                </a:solidFill>
              </a:rPr>
              <a:t>don’t </a:t>
            </a:r>
            <a:r>
              <a:rPr lang="en-US" dirty="0">
                <a:solidFill>
                  <a:schemeClr val="tx1"/>
                </a:solidFill>
              </a:rPr>
              <a:t>know where we are and I am hungry.  Grandmother is going to very mad at us.”  </a:t>
            </a:r>
            <a:r>
              <a:rPr lang="en-US" dirty="0" smtClean="0">
                <a:solidFill>
                  <a:schemeClr val="tx1"/>
                </a:solidFill>
              </a:rPr>
              <a:t>Sun </a:t>
            </a:r>
            <a:r>
              <a:rPr lang="en-US" dirty="0">
                <a:solidFill>
                  <a:schemeClr val="tx1"/>
                </a:solidFill>
              </a:rPr>
              <a:t>replied, “I will protect you.   I am old enough to know how to get back.”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2" name="Picture 4" descr="http://images.clipart.com/thw/thw11/CL/5433_2005010014/000803_1090_45/19978066.thb.jpg?000803_1090_4586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250044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6"/>
    </mc:Choice>
    <mc:Fallback xmlns="">
      <p:transition spd="slow" advTm="1541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days were getting shorter, so Sun knew they did not have much time to find their village. 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looked </a:t>
            </a:r>
            <a:r>
              <a:rPr lang="en-US" dirty="0" smtClean="0">
                <a:solidFill>
                  <a:schemeClr val="tx1"/>
                </a:solidFill>
              </a:rPr>
              <a:t>in the sky at the sunset and </a:t>
            </a:r>
            <a:r>
              <a:rPr lang="en-US" dirty="0">
                <a:solidFill>
                  <a:schemeClr val="tx1"/>
                </a:solidFill>
              </a:rPr>
              <a:t>he knew they would not </a:t>
            </a:r>
            <a:r>
              <a:rPr lang="en-US" dirty="0" smtClean="0">
                <a:solidFill>
                  <a:schemeClr val="tx1"/>
                </a:solidFill>
              </a:rPr>
              <a:t>make </a:t>
            </a:r>
            <a:r>
              <a:rPr lang="en-US" dirty="0">
                <a:solidFill>
                  <a:schemeClr val="tx1"/>
                </a:solidFill>
              </a:rPr>
              <a:t>it to the village before it got dark. 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www.woodshedgallery.com/classes/Midday_Su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191000" cy="31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8"/>
    </mc:Choice>
    <mc:Fallback xmlns="">
      <p:transition spd="slow" advTm="161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They saw an old Tule hut with a </a:t>
            </a:r>
            <a:r>
              <a:rPr lang="en-US" dirty="0" err="1">
                <a:solidFill>
                  <a:schemeClr val="tx1"/>
                </a:solidFill>
              </a:rPr>
              <a:t>tule</a:t>
            </a:r>
            <a:r>
              <a:rPr lang="en-US" dirty="0">
                <a:solidFill>
                  <a:schemeClr val="tx1"/>
                </a:solidFill>
              </a:rPr>
              <a:t> boat (</a:t>
            </a:r>
            <a:r>
              <a:rPr lang="en-US" dirty="0" err="1">
                <a:solidFill>
                  <a:schemeClr val="tx1"/>
                </a:solidFill>
              </a:rPr>
              <a:t>walli</a:t>
            </a:r>
            <a:r>
              <a:rPr lang="en-US" dirty="0">
                <a:solidFill>
                  <a:schemeClr val="tx1"/>
                </a:solidFill>
              </a:rPr>
              <a:t>) on the side.  Sun was hoping that someone lived there and might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help.  But the </a:t>
            </a:r>
            <a:r>
              <a:rPr lang="en-US" dirty="0" smtClean="0">
                <a:solidFill>
                  <a:schemeClr val="tx1"/>
                </a:solidFill>
              </a:rPr>
              <a:t>hut  </a:t>
            </a:r>
            <a:r>
              <a:rPr lang="en-US" dirty="0">
                <a:solidFill>
                  <a:schemeClr val="tx1"/>
                </a:solidFill>
              </a:rPr>
              <a:t>was </a:t>
            </a:r>
            <a:r>
              <a:rPr lang="en-US" dirty="0" smtClean="0">
                <a:solidFill>
                  <a:schemeClr val="tx1"/>
                </a:solidFill>
              </a:rPr>
              <a:t>abandoned.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www.oaklandhistory.com/files/NAOnRi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215229" cy="20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cfloodcontrol.org/files/images/pages/6.1_tule-hous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239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1"/>
    </mc:Choice>
    <mc:Fallback xmlns="">
      <p:transition spd="slow" advTm="135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thought he would </a:t>
            </a:r>
            <a:r>
              <a:rPr lang="en-US" dirty="0" smtClean="0">
                <a:solidFill>
                  <a:schemeClr val="tx1"/>
                </a:solidFill>
              </a:rPr>
              <a:t>find food </a:t>
            </a:r>
            <a:r>
              <a:rPr lang="en-US" dirty="0">
                <a:solidFill>
                  <a:schemeClr val="tx1"/>
                </a:solidFill>
              </a:rPr>
              <a:t>and they would sleep there </a:t>
            </a:r>
            <a:r>
              <a:rPr lang="en-US" dirty="0" smtClean="0">
                <a:solidFill>
                  <a:schemeClr val="tx1"/>
                </a:solidFill>
              </a:rPr>
              <a:t>overnight.  </a:t>
            </a:r>
            <a:r>
              <a:rPr lang="en-US" dirty="0">
                <a:solidFill>
                  <a:schemeClr val="tx1"/>
                </a:solidFill>
              </a:rPr>
              <a:t>He remembered his father saying that if he ever got </a:t>
            </a:r>
            <a:r>
              <a:rPr lang="en-US" dirty="0" smtClean="0">
                <a:solidFill>
                  <a:schemeClr val="tx1"/>
                </a:solidFill>
              </a:rPr>
              <a:t>lost, walk toward where </a:t>
            </a:r>
            <a:r>
              <a:rPr lang="en-US" dirty="0">
                <a:solidFill>
                  <a:schemeClr val="tx1"/>
                </a:solidFill>
              </a:rPr>
              <a:t>the Sun rises.  He was named Sun because he was </a:t>
            </a:r>
            <a:r>
              <a:rPr lang="en-US" dirty="0" smtClean="0">
                <a:solidFill>
                  <a:schemeClr val="tx1"/>
                </a:solidFill>
              </a:rPr>
              <a:t>born at sunrise.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farm8.staticflickr.com/7257/7620444788_4642a4a32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26306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8"/>
    </mc:Choice>
    <mc:Fallback xmlns="">
      <p:transition spd="slow" advTm="216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7543800" cy="1219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</a:t>
            </a:r>
            <a:r>
              <a:rPr lang="en-US" dirty="0" smtClean="0">
                <a:solidFill>
                  <a:schemeClr val="tx1"/>
                </a:solidFill>
              </a:rPr>
              <a:t>tried to use his spear to catch fish, but it was too dark.  He was disappointed.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teacherwebquest.com/CA/USF/LoriHess/Catchinggeesewithnetandbow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5" y="325858"/>
            <a:ext cx="4578350" cy="36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lueford\Downloads\gif_indians_4162007-18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430282"/>
            <a:ext cx="275705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2"/>
    </mc:Choice>
    <mc:Fallback xmlns="">
      <p:transition spd="slow" advTm="2075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Sun found some tools to make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Calibri"/>
              </a:rPr>
              <a:t>fire. He 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could hear his father’s words, “Fire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Calibri"/>
              </a:rPr>
              <a:t>can 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keep you warm at night, but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Calibri"/>
              </a:rPr>
              <a:t>it can also 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protect you from wolves (</a:t>
            </a:r>
            <a:r>
              <a:rPr lang="en-US" dirty="0" err="1">
                <a:solidFill>
                  <a:schemeClr val="tx1"/>
                </a:solidFill>
                <a:latin typeface="Arial"/>
                <a:ea typeface="Calibri"/>
              </a:rPr>
              <a:t>huun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), coyotes (</a:t>
            </a:r>
            <a:r>
              <a:rPr lang="en-US" dirty="0" err="1">
                <a:solidFill>
                  <a:schemeClr val="tx1"/>
                </a:solidFill>
                <a:latin typeface="Arial"/>
                <a:ea typeface="Calibri"/>
              </a:rPr>
              <a:t>mayyan</a:t>
            </a:r>
            <a:r>
              <a:rPr lang="en-US" dirty="0">
                <a:solidFill>
                  <a:schemeClr val="tx1"/>
                </a:solidFill>
                <a:latin typeface="Arial"/>
                <a:ea typeface="Calibri"/>
              </a:rPr>
              <a:t>) , and raccoons.  Animals do not like fire.”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0.gstatic.com/images?q=tbn:ANd9GcQfkH03aK3aKbCUatVZYUmKAR_8l5p7aYFguK8NDCh6LsYAoK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4069"/>
            <a:ext cx="33528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aveamericasforests.org/Indigenous/indigenous%20photos%20-%20small/2011/arrows-fi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4119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8"/>
    </mc:Choice>
    <mc:Fallback xmlns="">
      <p:transition spd="slow" advTm="211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was glad he would not have to worry about the </a:t>
            </a:r>
            <a:r>
              <a:rPr lang="en-US" dirty="0" smtClean="0">
                <a:solidFill>
                  <a:schemeClr val="tx1"/>
                </a:solidFill>
              </a:rPr>
              <a:t>bears.   </a:t>
            </a:r>
            <a:r>
              <a:rPr lang="en-US" dirty="0">
                <a:solidFill>
                  <a:schemeClr val="tx1"/>
                </a:solidFill>
              </a:rPr>
              <a:t>His father had just told him a story about how the bears </a:t>
            </a:r>
            <a:r>
              <a:rPr lang="en-US" dirty="0" smtClean="0">
                <a:solidFill>
                  <a:schemeClr val="tx1"/>
                </a:solidFill>
              </a:rPr>
              <a:t>during this time of the year eat so much salmon, </a:t>
            </a:r>
            <a:r>
              <a:rPr lang="en-US" dirty="0">
                <a:solidFill>
                  <a:schemeClr val="tx1"/>
                </a:solidFill>
              </a:rPr>
              <a:t>they just lay down.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encrypted-tbn2.gstatic.com/images?q=tbn:ANd9GcSvovog3xadCyfIyjwmawbNaYkcwb_UyHwhzsdHw5AwceSpvCKcA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267200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7"/>
    </mc:Choice>
    <mc:Fallback xmlns="">
      <p:transition spd="slow" advTm="152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Storybooks\ohlone\Ohlone_vill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4" y="533400"/>
            <a:ext cx="5288135" cy="58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914400"/>
            <a:ext cx="3810000" cy="4800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and Moon lived in a village of </a:t>
            </a:r>
            <a:r>
              <a:rPr lang="en-US" dirty="0" err="1">
                <a:solidFill>
                  <a:schemeClr val="tx1"/>
                </a:solidFill>
              </a:rPr>
              <a:t>Ohlone</a:t>
            </a:r>
            <a:r>
              <a:rPr lang="en-US" dirty="0">
                <a:solidFill>
                  <a:schemeClr val="tx1"/>
                </a:solidFill>
              </a:rPr>
              <a:t> people near a river with fast running </a:t>
            </a:r>
            <a:r>
              <a:rPr lang="en-US" dirty="0" smtClean="0">
                <a:solidFill>
                  <a:schemeClr val="tx1"/>
                </a:solidFill>
              </a:rPr>
              <a:t>water, </a:t>
            </a:r>
            <a:r>
              <a:rPr lang="en-US" dirty="0">
                <a:solidFill>
                  <a:schemeClr val="tx1"/>
                </a:solidFill>
              </a:rPr>
              <a:t>in an area called </a:t>
            </a:r>
            <a:r>
              <a:rPr lang="en-US" dirty="0" err="1">
                <a:solidFill>
                  <a:schemeClr val="tx1"/>
                </a:solidFill>
              </a:rPr>
              <a:t>Tuibun</a:t>
            </a:r>
            <a:r>
              <a:rPr lang="en-US" dirty="0">
                <a:solidFill>
                  <a:schemeClr val="tx1"/>
                </a:solidFill>
              </a:rPr>
              <a:t>.  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were the children of </a:t>
            </a:r>
            <a:r>
              <a:rPr lang="en-US" dirty="0" err="1">
                <a:solidFill>
                  <a:schemeClr val="tx1"/>
                </a:solidFill>
              </a:rPr>
              <a:t>Poylemja</a:t>
            </a:r>
            <a:r>
              <a:rPr lang="en-US" dirty="0">
                <a:solidFill>
                  <a:schemeClr val="tx1"/>
                </a:solidFill>
              </a:rPr>
              <a:t>, a Bay Miwok   and </a:t>
            </a:r>
            <a:r>
              <a:rPr lang="en-US" dirty="0" err="1">
                <a:solidFill>
                  <a:schemeClr val="tx1"/>
                </a:solidFill>
              </a:rPr>
              <a:t>Jocbocme</a:t>
            </a:r>
            <a:r>
              <a:rPr lang="en-US" dirty="0">
                <a:solidFill>
                  <a:schemeClr val="tx1"/>
                </a:solidFill>
              </a:rPr>
              <a:t>, an </a:t>
            </a:r>
            <a:r>
              <a:rPr lang="en-US" dirty="0" err="1">
                <a:solidFill>
                  <a:schemeClr val="tx1"/>
                </a:solidFill>
              </a:rPr>
              <a:t>Ohlone</a:t>
            </a:r>
            <a:r>
              <a:rPr lang="en-US" dirty="0">
                <a:solidFill>
                  <a:schemeClr val="tx1"/>
                </a:solidFill>
              </a:rPr>
              <a:t>.   They were part of the </a:t>
            </a:r>
            <a:r>
              <a:rPr lang="en-US" dirty="0" err="1">
                <a:solidFill>
                  <a:schemeClr val="tx1"/>
                </a:solidFill>
              </a:rPr>
              <a:t>Chochenya</a:t>
            </a:r>
            <a:r>
              <a:rPr lang="en-US" dirty="0">
                <a:solidFill>
                  <a:schemeClr val="tx1"/>
                </a:solidFill>
              </a:rPr>
              <a:t> tribe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85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3"/>
    </mc:Choice>
    <mc:Fallback xmlns="">
      <p:transition spd="slow" advTm="1847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There was a </a:t>
            </a:r>
            <a:r>
              <a:rPr lang="en-US" dirty="0" smtClean="0">
                <a:solidFill>
                  <a:schemeClr val="tx1"/>
                </a:solidFill>
              </a:rPr>
              <a:t>holly-leaved </a:t>
            </a:r>
            <a:r>
              <a:rPr lang="en-US" dirty="0">
                <a:solidFill>
                  <a:schemeClr val="tx1"/>
                </a:solidFill>
              </a:rPr>
              <a:t>cherry tree </a:t>
            </a:r>
            <a:r>
              <a:rPr lang="en-US" dirty="0" smtClean="0">
                <a:solidFill>
                  <a:schemeClr val="tx1"/>
                </a:solidFill>
              </a:rPr>
              <a:t>nearby.  They picked the </a:t>
            </a:r>
            <a:r>
              <a:rPr lang="en-US" dirty="0">
                <a:solidFill>
                  <a:schemeClr val="tx1"/>
                </a:solidFill>
              </a:rPr>
              <a:t>fruit </a:t>
            </a:r>
            <a:r>
              <a:rPr lang="en-US" dirty="0" smtClean="0">
                <a:solidFill>
                  <a:schemeClr val="tx1"/>
                </a:solidFill>
              </a:rPr>
              <a:t>which had </a:t>
            </a:r>
            <a:r>
              <a:rPr lang="en-US" dirty="0">
                <a:solidFill>
                  <a:schemeClr val="tx1"/>
                </a:solidFill>
              </a:rPr>
              <a:t>a slightly sweet taste. The </a:t>
            </a:r>
            <a:r>
              <a:rPr lang="en-US" dirty="0" smtClean="0">
                <a:solidFill>
                  <a:schemeClr val="tx1"/>
                </a:solidFill>
              </a:rPr>
              <a:t>women in the village would </a:t>
            </a:r>
            <a:r>
              <a:rPr lang="en-US" dirty="0">
                <a:solidFill>
                  <a:schemeClr val="tx1"/>
                </a:solidFill>
              </a:rPr>
              <a:t>roast the nut and make it into a sweet meal, which they would make into a bread to eat.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yankeebarbareno.files.wordpress.com/2012/09/cherr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104173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yankeebarbareno.files.wordpress.com/2012/09/cherry-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0" y="624535"/>
            <a:ext cx="3831000" cy="25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7"/>
    </mc:Choice>
    <mc:Fallback xmlns="">
      <p:transition spd="slow" advTm="1959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found some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eppernut</a:t>
            </a:r>
            <a:r>
              <a:rPr lang="en-US" dirty="0" smtClean="0">
                <a:solidFill>
                  <a:schemeClr val="tx1"/>
                </a:solidFill>
              </a:rPr>
              <a:t>  from the bay laurel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tree </a:t>
            </a:r>
            <a:r>
              <a:rPr lang="en-US" dirty="0">
                <a:solidFill>
                  <a:schemeClr val="tx1"/>
                </a:solidFill>
              </a:rPr>
              <a:t>that was already shelled and roasted.  These were good to eat, so Moon and Sun ate a few.    Nearby were some snowberry, but Sun knew not to eat them because they would make you feel sleepy.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greennature.com/gallery/landscape-and-nature-pictures/bay-laurel-nu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wildscaping.com/plants/plantphotos/Snowberry_xcu_300d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8520"/>
            <a:ext cx="2296625" cy="27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5"/>
    </mc:Choice>
    <mc:Fallback xmlns="">
      <p:transition spd="slow" advTm="1912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Moon felt safe with her big brother so she did not cry.   This made Sun feel very important.  In the distance he </a:t>
            </a:r>
            <a:r>
              <a:rPr lang="en-US" dirty="0" smtClean="0">
                <a:solidFill>
                  <a:schemeClr val="tx1"/>
                </a:solidFill>
              </a:rPr>
              <a:t>heard </a:t>
            </a:r>
            <a:r>
              <a:rPr lang="en-US" dirty="0">
                <a:solidFill>
                  <a:schemeClr val="tx1"/>
                </a:solidFill>
              </a:rPr>
              <a:t>his father and uncle’s loud voice trying to find them.  Sun at the top of his voice yelled,  “Father we are at the Tule Hut.”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images.clipart.com/thw/thw11/CL/5344_2005010018/000803_1087_50/20398409.thb.jpg?000803_1087_5021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209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5"/>
    </mc:Choice>
    <mc:Fallback xmlns="">
      <p:transition spd="slow" advTm="1647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His </a:t>
            </a:r>
            <a:r>
              <a:rPr lang="en-US" dirty="0">
                <a:solidFill>
                  <a:schemeClr val="tx1"/>
                </a:solidFill>
              </a:rPr>
              <a:t>father ran and picked up both his children and hugged them.  Sun demanded that he let him down, as he exclaimed, ”Father I took care of Moon.  I did everything you taught me.  But I promise I will not try to get a big animal without you.”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encrypted-tbn3.gstatic.com/images?q=tbn:ANd9GcTNCm3eV1deoerCOB_he4YL-sVfAwb8lhXRoE96gzM1xjTQHk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577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0"/>
    </mc:Choice>
    <mc:Fallback xmlns="">
      <p:transition spd="slow" advTm="1501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057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As they walked back to the village, Moon fell asleep in her father’s </a:t>
            </a:r>
            <a:r>
              <a:rPr lang="en-US" dirty="0" smtClean="0">
                <a:solidFill>
                  <a:schemeClr val="tx1"/>
                </a:solidFill>
              </a:rPr>
              <a:t>arms, </a:t>
            </a:r>
            <a:r>
              <a:rPr lang="en-US" dirty="0">
                <a:solidFill>
                  <a:schemeClr val="tx1"/>
                </a:solidFill>
              </a:rPr>
              <a:t>but Sun walked the entire way to show his father and uncle that he would be a man soon.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www.delave.santacruz.k12.ca.us/images/ohlone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998"/>
            <a:ext cx="3038475" cy="33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5"/>
    </mc:Choice>
    <mc:Fallback xmlns="">
      <p:transition spd="slow" advTm="91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48600" cy="5791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</a:t>
            </a:r>
            <a:r>
              <a:rPr lang="en-US" sz="6000" b="1" dirty="0" smtClean="0">
                <a:solidFill>
                  <a:schemeClr val="tx1"/>
                </a:solidFill>
              </a:rPr>
              <a:t>End</a:t>
            </a:r>
          </a:p>
          <a:p>
            <a:endParaRPr lang="en-US" sz="6000" b="1" dirty="0">
              <a:solidFill>
                <a:schemeClr val="tx1"/>
              </a:solidFill>
            </a:endParaRPr>
          </a:p>
          <a:p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Thanks to: 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Vincent Medina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1900" b="1" dirty="0" smtClean="0">
                <a:solidFill>
                  <a:schemeClr val="tx1"/>
                </a:solidFill>
              </a:rPr>
              <a:t>Bringing back to life the </a:t>
            </a:r>
            <a:r>
              <a:rPr lang="en-US" sz="1900" b="1" dirty="0" err="1" smtClean="0">
                <a:solidFill>
                  <a:schemeClr val="tx1"/>
                </a:solidFill>
              </a:rPr>
              <a:t>Chochenyo</a:t>
            </a:r>
            <a:r>
              <a:rPr lang="en-US" sz="1900" b="1" dirty="0" smtClean="0">
                <a:solidFill>
                  <a:schemeClr val="tx1"/>
                </a:solidFill>
              </a:rPr>
              <a:t> language, spoken by </a:t>
            </a:r>
            <a:r>
              <a:rPr lang="en-US" sz="1900" b="1" dirty="0">
                <a:solidFill>
                  <a:schemeClr val="tx1"/>
                </a:solidFill>
              </a:rPr>
              <a:t>the native people who lived in what we now call the East Bay.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Storybooks\ohlone\26356_t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90156"/>
            <a:ext cx="3429000" cy="2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"/>
    </mc:Choice>
    <mc:Fallback xmlns="">
      <p:transition spd="slow" advTm="30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63213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and Moon were only 4 (</a:t>
            </a:r>
            <a:r>
              <a:rPr lang="en-US" dirty="0" err="1">
                <a:solidFill>
                  <a:schemeClr val="tx1"/>
                </a:solidFill>
              </a:rPr>
              <a:t>katcoas</a:t>
            </a:r>
            <a:r>
              <a:rPr lang="en-US" dirty="0">
                <a:solidFill>
                  <a:schemeClr val="tx1"/>
                </a:solidFill>
              </a:rPr>
              <a:t>) and 7 (</a:t>
            </a:r>
            <a:r>
              <a:rPr lang="en-US" dirty="0" err="1">
                <a:solidFill>
                  <a:schemeClr val="tx1"/>
                </a:solidFill>
              </a:rPr>
              <a:t>tutur</a:t>
            </a:r>
            <a:r>
              <a:rPr lang="en-US" dirty="0">
                <a:solidFill>
                  <a:schemeClr val="tx1"/>
                </a:solidFill>
              </a:rPr>
              <a:t>) so they still played together.  Sun was the older </a:t>
            </a:r>
            <a:r>
              <a:rPr lang="en-US" dirty="0" smtClean="0">
                <a:solidFill>
                  <a:schemeClr val="tx1"/>
                </a:solidFill>
              </a:rPr>
              <a:t>boy. His </a:t>
            </a:r>
            <a:r>
              <a:rPr lang="en-US" dirty="0">
                <a:solidFill>
                  <a:schemeClr val="tx1"/>
                </a:solidFill>
              </a:rPr>
              <a:t>father </a:t>
            </a:r>
            <a:r>
              <a:rPr lang="en-US" dirty="0" smtClean="0">
                <a:solidFill>
                  <a:schemeClr val="tx1"/>
                </a:solidFill>
              </a:rPr>
              <a:t>was teaching </a:t>
            </a:r>
            <a:r>
              <a:rPr lang="en-US" dirty="0">
                <a:solidFill>
                  <a:schemeClr val="tx1"/>
                </a:solidFill>
              </a:rPr>
              <a:t>him </a:t>
            </a:r>
            <a:r>
              <a:rPr lang="en-US" dirty="0" smtClean="0">
                <a:solidFill>
                  <a:schemeClr val="tx1"/>
                </a:solidFill>
              </a:rPr>
              <a:t>to be </a:t>
            </a:r>
            <a:r>
              <a:rPr lang="en-US" dirty="0">
                <a:solidFill>
                  <a:schemeClr val="tx1"/>
                </a:solidFill>
              </a:rPr>
              <a:t>a hunter.  Moon would help her </a:t>
            </a:r>
            <a:r>
              <a:rPr lang="en-US" dirty="0" smtClean="0">
                <a:solidFill>
                  <a:schemeClr val="tx1"/>
                </a:solidFill>
              </a:rPr>
              <a:t>mother, </a:t>
            </a:r>
            <a:r>
              <a:rPr lang="en-US" dirty="0">
                <a:solidFill>
                  <a:schemeClr val="tx1"/>
                </a:solidFill>
              </a:rPr>
              <a:t>especially when picking seeds, nuts, and blackberries (</a:t>
            </a:r>
            <a:r>
              <a:rPr lang="en-US" dirty="0" err="1">
                <a:solidFill>
                  <a:schemeClr val="tx1"/>
                </a:solidFill>
              </a:rPr>
              <a:t>enesmin</a:t>
            </a:r>
            <a:r>
              <a:rPr lang="en-US" dirty="0">
                <a:solidFill>
                  <a:schemeClr val="tx1"/>
                </a:solidFill>
              </a:rPr>
              <a:t>).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G:\Storybooks\ohlone\gre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867400" cy="40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3"/>
    </mc:Choice>
    <mc:Fallback xmlns="">
      <p:transition spd="slow" advTm="165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543800" cy="2133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Sun </a:t>
            </a:r>
            <a:r>
              <a:rPr lang="en-US" dirty="0">
                <a:solidFill>
                  <a:schemeClr val="tx1"/>
                </a:solidFill>
              </a:rPr>
              <a:t>and Moon loved summer because they could play in the water and eat fruit and nuts </a:t>
            </a:r>
            <a:r>
              <a:rPr lang="en-US" dirty="0" smtClean="0">
                <a:solidFill>
                  <a:schemeClr val="tx1"/>
                </a:solidFill>
              </a:rPr>
              <a:t>from nearby </a:t>
            </a:r>
            <a:r>
              <a:rPr lang="en-US" dirty="0">
                <a:solidFill>
                  <a:schemeClr val="tx1"/>
                </a:solidFill>
              </a:rPr>
              <a:t>plants.  During the summer the steelhead  trout  and </a:t>
            </a:r>
            <a:r>
              <a:rPr lang="en-US" dirty="0" err="1">
                <a:solidFill>
                  <a:schemeClr val="tx1"/>
                </a:solidFill>
              </a:rPr>
              <a:t>coho</a:t>
            </a:r>
            <a:r>
              <a:rPr lang="en-US" dirty="0">
                <a:solidFill>
                  <a:schemeClr val="tx1"/>
                </a:solidFill>
              </a:rPr>
              <a:t> salmon would run up the river to lay their eggs.  It was easy to catch fish with just your bare hands. 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cccoe.net/miwokproject/Miwok%20pics/acorn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419600" cy="31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6"/>
    </mc:Choice>
    <mc:Fallback xmlns="">
      <p:transition spd="slow" advTm="165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001000" cy="2362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>
                <a:solidFill>
                  <a:schemeClr val="tx1"/>
                </a:solidFill>
              </a:rPr>
              <a:t>was now approaching. The trees along the </a:t>
            </a:r>
            <a:r>
              <a:rPr lang="en-US" dirty="0" smtClean="0">
                <a:solidFill>
                  <a:schemeClr val="tx1"/>
                </a:solidFill>
              </a:rPr>
              <a:t>river was </a:t>
            </a:r>
            <a:r>
              <a:rPr lang="en-US" dirty="0">
                <a:solidFill>
                  <a:schemeClr val="tx1"/>
                </a:solidFill>
              </a:rPr>
              <a:t>changing.  Some kept their leaves and others would turn </a:t>
            </a:r>
            <a:r>
              <a:rPr lang="en-US" dirty="0" smtClean="0">
                <a:solidFill>
                  <a:schemeClr val="tx1"/>
                </a:solidFill>
              </a:rPr>
              <a:t>colors, slowly falling </a:t>
            </a:r>
            <a:r>
              <a:rPr lang="en-US" dirty="0">
                <a:solidFill>
                  <a:schemeClr val="tx1"/>
                </a:solidFill>
              </a:rPr>
              <a:t>to the ground.  The nights were getting longer, and there was a chill in the air. </a:t>
            </a:r>
          </a:p>
        </p:txBody>
      </p:sp>
      <p:pic>
        <p:nvPicPr>
          <p:cNvPr id="14338" name="Picture 2" descr="https://encrypted-tbn1.gstatic.com/images?q=tbn:ANd9GcQo3SHEKNsy8j9gzzq9H-dSqITHbBhIEnysD0ikim9RT82yTHup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0006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6"/>
    </mc:Choice>
    <mc:Fallback xmlns="">
      <p:transition spd="slow" advTm="139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3733800" cy="4800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Plants were important to provide food while others would be used to make baskets.  Tule (</a:t>
            </a:r>
            <a:r>
              <a:rPr lang="en-US" dirty="0" err="1">
                <a:solidFill>
                  <a:schemeClr val="tx1"/>
                </a:solidFill>
              </a:rPr>
              <a:t>rookosh</a:t>
            </a:r>
            <a:r>
              <a:rPr lang="en-US" dirty="0">
                <a:solidFill>
                  <a:schemeClr val="tx1"/>
                </a:solidFill>
              </a:rPr>
              <a:t>) would make a home (</a:t>
            </a:r>
            <a:r>
              <a:rPr lang="en-US" dirty="0" err="1">
                <a:solidFill>
                  <a:schemeClr val="tx1"/>
                </a:solidFill>
              </a:rPr>
              <a:t>ruway</a:t>
            </a:r>
            <a:r>
              <a:rPr lang="en-US" dirty="0">
                <a:solidFill>
                  <a:schemeClr val="tx1"/>
                </a:solidFill>
              </a:rPr>
              <a:t>) while coast live oak (</a:t>
            </a:r>
            <a:r>
              <a:rPr lang="en-US" dirty="0" err="1">
                <a:solidFill>
                  <a:schemeClr val="tx1"/>
                </a:solidFill>
              </a:rPr>
              <a:t>yuukish</a:t>
            </a:r>
            <a:r>
              <a:rPr lang="en-US" dirty="0">
                <a:solidFill>
                  <a:schemeClr val="tx1"/>
                </a:solidFill>
              </a:rPr>
              <a:t>) would make an acorn mush (</a:t>
            </a:r>
            <a:r>
              <a:rPr lang="en-US" dirty="0" err="1">
                <a:solidFill>
                  <a:schemeClr val="tx1"/>
                </a:solidFill>
              </a:rPr>
              <a:t>paamon</a:t>
            </a:r>
            <a:r>
              <a:rPr lang="en-US" dirty="0">
                <a:solidFill>
                  <a:schemeClr val="tx1"/>
                </a:solidFill>
              </a:rPr>
              <a:t>) to eat.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ci.glendale.ca.us/public_works/indigenoustreesprogram/images/CoastLiveOak_Acorns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27" y="3660403"/>
            <a:ext cx="2559967" cy="23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Storybooks\ohlone\elsieallen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4144"/>
            <a:ext cx="2647494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0"/>
    </mc:Choice>
    <mc:Fallback xmlns="">
      <p:transition spd="slow" advTm="129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114800"/>
            <a:ext cx="75438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elders knew it was getting colder because the </a:t>
            </a:r>
            <a:r>
              <a:rPr lang="en-US" dirty="0" smtClean="0">
                <a:solidFill>
                  <a:schemeClr val="tx1"/>
                </a:solidFill>
              </a:rPr>
              <a:t>Sun was  lower </a:t>
            </a:r>
            <a:r>
              <a:rPr lang="en-US" dirty="0">
                <a:solidFill>
                  <a:schemeClr val="tx1"/>
                </a:solidFill>
              </a:rPr>
              <a:t>in the sky.  They had to prepare for the cold that </a:t>
            </a:r>
            <a:r>
              <a:rPr lang="en-US" dirty="0" smtClean="0">
                <a:solidFill>
                  <a:schemeClr val="tx1"/>
                </a:solidFill>
              </a:rPr>
              <a:t>would </a:t>
            </a:r>
            <a:r>
              <a:rPr lang="en-US" dirty="0">
                <a:solidFill>
                  <a:schemeClr val="tx1"/>
                </a:solidFill>
              </a:rPr>
              <a:t>follow.  On this warm day the men were fishing in the large </a:t>
            </a:r>
            <a:r>
              <a:rPr lang="en-US" dirty="0" smtClean="0">
                <a:solidFill>
                  <a:schemeClr val="tx1"/>
                </a:solidFill>
              </a:rPr>
              <a:t>river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women were collecting </a:t>
            </a:r>
            <a:r>
              <a:rPr lang="en-US" dirty="0">
                <a:solidFill>
                  <a:schemeClr val="tx1"/>
                </a:solidFill>
              </a:rPr>
              <a:t>acorns from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oak trees.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G:\Storybooks\ohlone\d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181600" cy="32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6"/>
    </mc:Choice>
    <mc:Fallback xmlns="">
      <p:transition spd="slow" advTm="171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914400"/>
            <a:ext cx="3886200" cy="4648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Many of the children were left in the village under the watchful eyes of the elders.  Sun and Moon were being watched by their grandmother.  She </a:t>
            </a:r>
            <a:r>
              <a:rPr lang="en-US" dirty="0" smtClean="0">
                <a:solidFill>
                  <a:schemeClr val="tx1"/>
                </a:solidFill>
              </a:rPr>
              <a:t>was </a:t>
            </a:r>
            <a:r>
              <a:rPr lang="en-US" dirty="0">
                <a:solidFill>
                  <a:schemeClr val="tx1"/>
                </a:solidFill>
              </a:rPr>
              <a:t>distracted when two boys began to fight.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Native American Indian Round Vi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539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0"/>
    </mc:Choice>
    <mc:Fallback xmlns="">
      <p:transition spd="slow" advTm="138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43000"/>
            <a:ext cx="3276600" cy="4724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Sun </a:t>
            </a:r>
            <a:r>
              <a:rPr lang="en-US" dirty="0" smtClean="0">
                <a:solidFill>
                  <a:schemeClr val="tx1"/>
                </a:solidFill>
              </a:rPr>
              <a:t>saw </a:t>
            </a:r>
            <a:r>
              <a:rPr lang="en-US" dirty="0">
                <a:solidFill>
                  <a:schemeClr val="tx1"/>
                </a:solidFill>
              </a:rPr>
              <a:t>a deer (</a:t>
            </a:r>
            <a:r>
              <a:rPr lang="en-US" dirty="0" err="1">
                <a:solidFill>
                  <a:schemeClr val="tx1"/>
                </a:solidFill>
              </a:rPr>
              <a:t>troot</a:t>
            </a:r>
            <a:r>
              <a:rPr lang="en-US" dirty="0">
                <a:solidFill>
                  <a:schemeClr val="tx1"/>
                </a:solidFill>
              </a:rPr>
              <a:t>) at the edge of the village.  He thought </a:t>
            </a:r>
            <a:r>
              <a:rPr lang="en-US" dirty="0" smtClean="0">
                <a:solidFill>
                  <a:schemeClr val="tx1"/>
                </a:solidFill>
              </a:rPr>
              <a:t>his </a:t>
            </a:r>
            <a:r>
              <a:rPr lang="en-US" dirty="0">
                <a:solidFill>
                  <a:schemeClr val="tx1"/>
                </a:solidFill>
              </a:rPr>
              <a:t>father would be </a:t>
            </a:r>
            <a:r>
              <a:rPr lang="en-US" dirty="0" smtClean="0">
                <a:solidFill>
                  <a:schemeClr val="tx1"/>
                </a:solidFill>
              </a:rPr>
              <a:t>proud, </a:t>
            </a:r>
            <a:r>
              <a:rPr lang="en-US" dirty="0">
                <a:solidFill>
                  <a:schemeClr val="tx1"/>
                </a:solidFill>
              </a:rPr>
              <a:t>if he was able to bring home a deer.  Sun had no fear and he found the spear his father was teaching him to make.  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diggingontario.uwo.ca/images/Archaic_DeerHuntingSketchbyIvanKoc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857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4"/>
    </mc:Choice>
    <mc:Fallback xmlns="">
      <p:transition spd="slow" advTm="174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1032</Words>
  <Application>Microsoft Office PowerPoint</Application>
  <PresentationFormat>On-screen Show (4:3)</PresentationFormat>
  <Paragraphs>30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Growing up Ohlone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up Ohlone</dc:title>
  <dc:creator>Blueford</dc:creator>
  <cp:lastModifiedBy>Blueford</cp:lastModifiedBy>
  <cp:revision>28</cp:revision>
  <dcterms:created xsi:type="dcterms:W3CDTF">2013-09-15T13:20:42Z</dcterms:created>
  <dcterms:modified xsi:type="dcterms:W3CDTF">2014-04-26T22:41:13Z</dcterms:modified>
</cp:coreProperties>
</file>